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60" r:id="rId6"/>
    <p:sldMasterId id="2147483672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</p:sldIdLst>
  <p:sldSz cy="5143500" cx="9144000"/>
  <p:notesSz cx="6858000" cy="9144000"/>
  <p:embeddedFontLst>
    <p:embeddedFont>
      <p:font typeface="Montserrat"/>
      <p:regular r:id="rId30"/>
      <p:bold r:id="rId31"/>
      <p:italic r:id="rId32"/>
      <p:boldItalic r:id="rId33"/>
    </p:embeddedFont>
    <p:embeddedFont>
      <p:font typeface="Open Sans"/>
      <p:regular r:id="rId34"/>
      <p:bold r:id="rId35"/>
      <p:italic r:id="rId36"/>
      <p:boldItalic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54">
          <p15:clr>
            <a:srgbClr val="A4A3A4"/>
          </p15:clr>
        </p15:guide>
        <p15:guide id="2" pos="454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8" roundtripDataSignature="AMtx7mgSJ+tT/gcV6DX6K14koLdBs/pv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B0887F7-35E2-4DF5-ACF4-D935356B7390}">
  <a:tblStyle styleId="{4B0887F7-35E2-4DF5-ACF4-D935356B739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4" orient="horz"/>
        <p:guide pos="45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2.xml"/><Relationship Id="rId22" Type="http://schemas.openxmlformats.org/officeDocument/2006/relationships/slide" Target="slides/slide14.xml"/><Relationship Id="rId21" Type="http://schemas.openxmlformats.org/officeDocument/2006/relationships/slide" Target="slides/slide13.xml"/><Relationship Id="rId24" Type="http://schemas.openxmlformats.org/officeDocument/2006/relationships/slide" Target="slides/slide16.xml"/><Relationship Id="rId23" Type="http://schemas.openxmlformats.org/officeDocument/2006/relationships/slide" Target="slides/slide1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1.xml"/><Relationship Id="rId26" Type="http://schemas.openxmlformats.org/officeDocument/2006/relationships/slide" Target="slides/slide18.xml"/><Relationship Id="rId25" Type="http://schemas.openxmlformats.org/officeDocument/2006/relationships/slide" Target="slides/slide17.xml"/><Relationship Id="rId28" Type="http://schemas.openxmlformats.org/officeDocument/2006/relationships/slide" Target="slides/slide20.xml"/><Relationship Id="rId27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7" Type="http://schemas.openxmlformats.org/officeDocument/2006/relationships/slideMaster" Target="slideMasters/slideMaster3.xml"/><Relationship Id="rId8" Type="http://schemas.openxmlformats.org/officeDocument/2006/relationships/notesMaster" Target="notesMasters/notesMaster1.xml"/><Relationship Id="rId31" Type="http://schemas.openxmlformats.org/officeDocument/2006/relationships/font" Target="fonts/Montserrat-bold.fntdata"/><Relationship Id="rId30" Type="http://schemas.openxmlformats.org/officeDocument/2006/relationships/font" Target="fonts/Montserrat-regular.fntdata"/><Relationship Id="rId11" Type="http://schemas.openxmlformats.org/officeDocument/2006/relationships/slide" Target="slides/slide3.xml"/><Relationship Id="rId33" Type="http://schemas.openxmlformats.org/officeDocument/2006/relationships/font" Target="fonts/Montserrat-boldItalic.fntdata"/><Relationship Id="rId10" Type="http://schemas.openxmlformats.org/officeDocument/2006/relationships/slide" Target="slides/slide2.xml"/><Relationship Id="rId32" Type="http://schemas.openxmlformats.org/officeDocument/2006/relationships/font" Target="fonts/Montserrat-italic.fntdata"/><Relationship Id="rId13" Type="http://schemas.openxmlformats.org/officeDocument/2006/relationships/slide" Target="slides/slide5.xml"/><Relationship Id="rId35" Type="http://schemas.openxmlformats.org/officeDocument/2006/relationships/font" Target="fonts/OpenSans-bold.fntdata"/><Relationship Id="rId12" Type="http://schemas.openxmlformats.org/officeDocument/2006/relationships/slide" Target="slides/slide4.xml"/><Relationship Id="rId34" Type="http://schemas.openxmlformats.org/officeDocument/2006/relationships/font" Target="fonts/OpenSans-regular.fntdata"/><Relationship Id="rId15" Type="http://schemas.openxmlformats.org/officeDocument/2006/relationships/slide" Target="slides/slide7.xml"/><Relationship Id="rId37" Type="http://schemas.openxmlformats.org/officeDocument/2006/relationships/font" Target="fonts/OpenSans-boldItalic.fntdata"/><Relationship Id="rId14" Type="http://schemas.openxmlformats.org/officeDocument/2006/relationships/slide" Target="slides/slide6.xml"/><Relationship Id="rId36" Type="http://schemas.openxmlformats.org/officeDocument/2006/relationships/font" Target="fonts/OpenSans-italic.fntdata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38" Type="http://customschemas.google.com/relationships/presentationmetadata" Target="metadata"/><Relationship Id="rId19" Type="http://schemas.openxmlformats.org/officeDocument/2006/relationships/slide" Target="slides/slide11.xml"/><Relationship Id="rId18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900">
                <a:solidFill>
                  <a:schemeClr val="dk1"/>
                </a:solidFill>
              </a:rPr>
              <a:t>Титульный слайд с темой модуля, именем преподавателя 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8" name="Google Shape;22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5" name="Google Shape;235;p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2" name="Google Shape;24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8" name="Google Shape;248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4" name="Google Shape;25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1" name="Google Shape;261;p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7" name="Google Shape;267;p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3" name="Google Shape;273;p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9" name="Google Shape;279;p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5" name="Google Shape;285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9" name="Google Shape;17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1" name="Google Shape;291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7" name="Google Shape;297;p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5" name="Google Shape;18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1" name="Google Shape;19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7" name="Google Shape;1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3" name="Google Shape;203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9" name="Google Shape;20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5" name="Google Shape;215;p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1" name="Google Shape;221;p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8350" lIns="98350" spcFirstLastPara="1" rIns="98350" wrap="square" tIns="983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1" name="Google Shape;11;p2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8350" lIns="98350" spcFirstLastPara="1" rIns="98350" wrap="square" tIns="983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2" name="Google Shape;1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8350" lIns="98350" spcFirstLastPara="1" rIns="98350" wrap="square" tIns="983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4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8350" lIns="98350" spcFirstLastPara="1" rIns="98350" wrap="square" tIns="983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9pPr>
          </a:lstStyle>
          <a:p>
            <a:r>
              <a:t>xx%</a:t>
            </a:r>
          </a:p>
        </p:txBody>
      </p:sp>
      <p:sp>
        <p:nvSpPr>
          <p:cNvPr id="46" name="Google Shape;46;p4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8350" lIns="98350" spcFirstLastPara="1" rIns="98350" wrap="square" tIns="98350">
            <a:noAutofit/>
          </a:bodyPr>
          <a:lstStyle>
            <a:lvl1pPr indent="-3492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indent="-323850" lvl="1" marL="914400" algn="ctr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ctr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ctr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ctr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ctr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ctr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ctr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ctr">
              <a:lnSpc>
                <a:spcPct val="115000"/>
              </a:lnSpc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47" name="Google Shape;47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8350" lIns="98350" spcFirstLastPara="1" rIns="98350" wrap="square" tIns="983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8350" lIns="98350" spcFirstLastPara="1" rIns="98350" wrap="square" tIns="983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5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8" name="Google Shape;58;p25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9" name="Google Shape;59;p2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2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6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26"/>
          <p:cNvSpPr txBox="1"/>
          <p:nvPr>
            <p:ph idx="1" type="subTitle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65" name="Google Shape;65;p2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2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2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" type="body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2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2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2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8" name="Google Shape;78;p2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2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2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9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29"/>
          <p:cNvSpPr txBox="1"/>
          <p:nvPr>
            <p:ph idx="1" type="body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4" name="Google Shape;84;p29"/>
          <p:cNvSpPr txBox="1"/>
          <p:nvPr>
            <p:ph idx="2" type="body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5" name="Google Shape;85;p29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6" name="Google Shape;86;p29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7" name="Google Shape;87;p2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2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2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0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3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p3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3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3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3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2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32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02" name="Google Shape;102;p32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03" name="Google Shape;103;p3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3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3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8350" lIns="98350" spcFirstLastPara="1" rIns="98350" wrap="square" tIns="983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/>
        </p:txBody>
      </p:sp>
      <p:sp>
        <p:nvSpPr>
          <p:cNvPr id="15" name="Google Shape;15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8350" lIns="98350" spcFirstLastPara="1" rIns="98350" wrap="square" tIns="983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3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33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33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0" name="Google Shape;110;p3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3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2" name="Google Shape;112;p3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4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5" name="Google Shape;115;p34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6" name="Google Shape;116;p3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3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3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5"/>
          <p:cNvSpPr txBox="1"/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35"/>
          <p:cNvSpPr txBox="1"/>
          <p:nvPr>
            <p:ph idx="1" type="body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2" name="Google Shape;122;p3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3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3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1" name="Google Shape;131;p4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2" name="Google Shape;132;p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35" name="Google Shape;135;p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8" name="Google Shape;138;p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9" name="Google Shape;139;p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2" name="Google Shape;142;p5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43" name="Google Shape;143;p5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44" name="Google Shape;144;p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7" name="Google Shape;147;p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50" name="Google Shape;150;p5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51" name="Google Shape;151;p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4" name="Google Shape;154;p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8350" lIns="98350" spcFirstLastPara="1" rIns="98350" wrap="square" tIns="983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8" name="Google Shape;18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8350" lIns="98350" spcFirstLastPara="1" rIns="98350" wrap="square" tIns="98350">
            <a:no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19" name="Google Shape;19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8350" lIns="98350" spcFirstLastPara="1" rIns="98350" wrap="square" tIns="983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5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8" name="Google Shape;158;p5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59" name="Google Shape;159;p5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0" name="Google Shape;160;p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63" name="Google Shape;163;p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5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66" name="Google Shape;166;p5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7" name="Google Shape;167;p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8350" lIns="98350" spcFirstLastPara="1" rIns="98350" wrap="square" tIns="983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3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8350" lIns="98350" spcFirstLastPara="1" rIns="98350" wrap="square" tIns="9835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 algn="l">
              <a:lnSpc>
                <a:spcPct val="115000"/>
              </a:lnSpc>
              <a:spcBef>
                <a:spcPts val="1700"/>
              </a:spcBef>
              <a:spcAft>
                <a:spcPts val="170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23" name="Google Shape;23;p3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8350" lIns="98350" spcFirstLastPara="1" rIns="98350" wrap="square" tIns="9835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1150" lvl="1" marL="9144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 algn="l">
              <a:lnSpc>
                <a:spcPct val="115000"/>
              </a:lnSpc>
              <a:spcBef>
                <a:spcPts val="1700"/>
              </a:spcBef>
              <a:spcAft>
                <a:spcPts val="170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24" name="Google Shape;24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8350" lIns="98350" spcFirstLastPara="1" rIns="98350" wrap="square" tIns="983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8350" lIns="98350" spcFirstLastPara="1" rIns="98350" wrap="square" tIns="983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8350" lIns="98350" spcFirstLastPara="1" rIns="98350" wrap="square" tIns="983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8350" lIns="98350" spcFirstLastPara="1" rIns="98350" wrap="square" tIns="983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0" name="Google Shape;30;p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8350" lIns="98350" spcFirstLastPara="1" rIns="98350" wrap="square" tIns="98350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indent="-311150" lvl="1" marL="9144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311150" lvl="2" marL="13716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311150" lvl="3" marL="18288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 algn="l">
              <a:lnSpc>
                <a:spcPct val="115000"/>
              </a:lnSpc>
              <a:spcBef>
                <a:spcPts val="1700"/>
              </a:spcBef>
              <a:spcAft>
                <a:spcPts val="170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31" name="Google Shape;31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8350" lIns="98350" spcFirstLastPara="1" rIns="98350" wrap="square" tIns="983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8350" lIns="98350" spcFirstLastPara="1" rIns="98350" wrap="square" tIns="983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4" name="Google Shape;34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8350" lIns="98350" spcFirstLastPara="1" rIns="98350" wrap="square" tIns="983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8350" lIns="98350" spcFirstLastPara="1" rIns="98350" wrap="square" tIns="983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8350" lIns="98350" spcFirstLastPara="1" rIns="98350" wrap="square" tIns="983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38" name="Google Shape;38;p4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8350" lIns="98350" spcFirstLastPara="1" rIns="98350" wrap="square" tIns="983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39" name="Google Shape;39;p4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8350" lIns="98350" spcFirstLastPara="1" rIns="98350" wrap="square" tIns="98350">
            <a:no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40" name="Google Shape;40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8350" lIns="98350" spcFirstLastPara="1" rIns="98350" wrap="square" tIns="983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8350" lIns="98350" spcFirstLastPara="1" rIns="98350" wrap="square" tIns="9835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</a:lstStyle>
          <a:p/>
        </p:txBody>
      </p:sp>
      <p:sp>
        <p:nvSpPr>
          <p:cNvPr id="43" name="Google Shape;43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8350" lIns="98350" spcFirstLastPara="1" rIns="98350" wrap="square" tIns="983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8350" lIns="98350" spcFirstLastPara="1" rIns="98350" wrap="square" tIns="983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8350" lIns="98350" spcFirstLastPara="1" rIns="98350" wrap="square" tIns="98350">
            <a:noAutofit/>
          </a:bodyPr>
          <a:lstStyle>
            <a:lvl1pPr indent="-3492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rtl="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○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■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●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○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■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●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○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lnSpc>
                <a:spcPct val="115000"/>
              </a:lnSpc>
              <a:spcBef>
                <a:spcPts val="1700"/>
              </a:spcBef>
              <a:spcAft>
                <a:spcPts val="1700"/>
              </a:spcAft>
              <a:buClr>
                <a:schemeClr val="dk2"/>
              </a:buClr>
              <a:buSzPts val="1500"/>
              <a:buFont typeface="Arial"/>
              <a:buChar char="■"/>
              <a:defRPr b="0" i="0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8350" lIns="98350" spcFirstLastPara="1" rIns="98350" wrap="square" tIns="983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24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2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2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2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7" name="Google Shape;127;p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Google Shape;128;p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Relationship Id="rId4" Type="http://schemas.openxmlformats.org/officeDocument/2006/relationships/hyperlink" Target="https://docs.google.com/spreadsheets/d/1chz_77qr1DyxwONhBvcEv2pTaIrUf0OCgYSE60q8ys0/edit#gid=1058465582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docs.google.com/spreadsheets/d/1chz_77qr1DyxwONhBvcEv2pTaIrUf0OCgYSE60q8ys0/edit#gid=1058465582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docs.google.com/document/d/1k3uLS18qYCUkv869IEMwU7zroI1_63ux9hUJiDbQZY8/edit?ts=5ea6f55a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69496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6112" y="317206"/>
            <a:ext cx="487784" cy="110564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"/>
          <p:cNvSpPr txBox="1"/>
          <p:nvPr>
            <p:ph type="ctrTitle"/>
          </p:nvPr>
        </p:nvSpPr>
        <p:spPr>
          <a:xfrm>
            <a:off x="963900" y="1794325"/>
            <a:ext cx="7460700" cy="9072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b="1" lang="ru" sz="3400">
                <a:latin typeface="Montserrat"/>
                <a:ea typeface="Montserrat"/>
                <a:cs typeface="Montserrat"/>
                <a:sym typeface="Montserrat"/>
              </a:rPr>
              <a:t>Финальная работа по курсу «Финансовая грамотность»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6" name="Google Shape;176;p1"/>
          <p:cNvSpPr txBox="1"/>
          <p:nvPr>
            <p:ph idx="1" type="subTitle"/>
          </p:nvPr>
        </p:nvSpPr>
        <p:spPr>
          <a:xfrm>
            <a:off x="3429000" y="2809350"/>
            <a:ext cx="2286000" cy="4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" sz="24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ФИ, дата</a:t>
            </a:r>
            <a:endParaRPr sz="24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0" name="Google Shape;230;p10"/>
          <p:cNvGraphicFramePr/>
          <p:nvPr/>
        </p:nvGraphicFramePr>
        <p:xfrm>
          <a:off x="1007974" y="12223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{4B0887F7-35E2-4DF5-ACF4-D935356B7390}</a:tableStyleId>
              </a:tblPr>
              <a:tblGrid>
                <a:gridCol w="3604575"/>
                <a:gridCol w="2981225"/>
              </a:tblGrid>
              <a:tr h="589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Название программы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Детали (наличие, покрытие, прочие детали)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301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Страхование жизни 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1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Страхование от потери трудоспособности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1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Страхование лечения критических заболеваний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1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Страхование здоровья (ДМС, ММС)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77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Страхование имущества </a:t>
                      </a:r>
                      <a:endParaRPr i="0" sz="11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(квартира, автомобиль, пр.)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 </a:t>
                      </a:r>
                      <a:b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</a:t>
                      </a:r>
                      <a:b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3.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1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Иные программы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31" name="Google Shape;231;p10"/>
          <p:cNvSpPr txBox="1"/>
          <p:nvPr>
            <p:ph idx="1" type="body"/>
          </p:nvPr>
        </p:nvSpPr>
        <p:spPr>
          <a:xfrm>
            <a:off x="894025" y="4333600"/>
            <a:ext cx="7435200" cy="4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" sz="1200" u="sng">
                <a:latin typeface="Montserrat"/>
                <a:ea typeface="Montserrat"/>
                <a:cs typeface="Montserrat"/>
                <a:sym typeface="Montserrat"/>
              </a:rPr>
              <a:t>Рекомендация:</a:t>
            </a: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 обратитесь в несколько страховых компаний, выберете несколько страховых планов, которые могут помочь вам закрыть основные финансовые риски.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2" name="Google Shape;232;p10"/>
          <p:cNvSpPr txBox="1"/>
          <p:nvPr>
            <p:ph type="title"/>
          </p:nvPr>
        </p:nvSpPr>
        <p:spPr>
          <a:xfrm>
            <a:off x="1223325" y="524700"/>
            <a:ext cx="61551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" sz="2400">
                <a:latin typeface="Montserrat"/>
                <a:ea typeface="Montserrat"/>
                <a:cs typeface="Montserrat"/>
                <a:sym typeface="Montserrat"/>
              </a:rPr>
              <a:t>Анализ страховой защиты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1"/>
          <p:cNvSpPr txBox="1"/>
          <p:nvPr>
            <p:ph idx="1" type="body"/>
          </p:nvPr>
        </p:nvSpPr>
        <p:spPr>
          <a:xfrm>
            <a:off x="628650" y="1369225"/>
            <a:ext cx="7886700" cy="20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Выводы по текущим видам страховой защиты и возможностям их оптимизации*: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...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8" name="Google Shape;238;p11"/>
          <p:cNvSpPr txBox="1"/>
          <p:nvPr>
            <p:ph type="title"/>
          </p:nvPr>
        </p:nvSpPr>
        <p:spPr>
          <a:xfrm>
            <a:off x="1223325" y="524700"/>
            <a:ext cx="61551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" sz="2400">
                <a:latin typeface="Montserrat"/>
                <a:ea typeface="Montserrat"/>
                <a:cs typeface="Montserrat"/>
                <a:sym typeface="Montserrat"/>
              </a:rPr>
              <a:t>Оптимизация страховой защиты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9" name="Google Shape;239;p11"/>
          <p:cNvSpPr txBox="1"/>
          <p:nvPr>
            <p:ph idx="1" type="body"/>
          </p:nvPr>
        </p:nvSpPr>
        <p:spPr>
          <a:xfrm>
            <a:off x="720000" y="4156125"/>
            <a:ext cx="7609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" sz="1300">
                <a:latin typeface="Montserrat"/>
                <a:ea typeface="Montserrat"/>
                <a:cs typeface="Montserrat"/>
                <a:sym typeface="Montserrat"/>
              </a:rPr>
              <a:t>*Напишите, развернутые выводы, напр.: какие у вас есть основные риски, какие суммы покрытия вам нужны, как вы пришли именно к этим выводам</a:t>
            </a:r>
            <a:endParaRPr sz="13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" name="Google Shape;244;p12"/>
          <p:cNvGraphicFramePr/>
          <p:nvPr/>
        </p:nvGraphicFramePr>
        <p:xfrm>
          <a:off x="686231" y="158840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{4B0887F7-35E2-4DF5-ACF4-D935356B7390}</a:tableStyleId>
              </a:tblPr>
              <a:tblGrid>
                <a:gridCol w="2244175"/>
                <a:gridCol w="1651650"/>
                <a:gridCol w="1182125"/>
                <a:gridCol w="1346800"/>
                <a:gridCol w="1346800"/>
              </a:tblGrid>
              <a:tr h="499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FEFEFE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Наименование цели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2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FEFEFE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Стоимость цели, руб.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2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FEFEFE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Дата события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2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FEFEFE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Лет до цели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2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FEFEFE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Комментарий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2D7"/>
                    </a:solidFill>
                  </a:tcPr>
                </a:tc>
              </a:tr>
              <a:tr h="35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Цель 1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Цель 2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Цель 3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…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i="0" lang="ru" sz="11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45" name="Google Shape;245;p12"/>
          <p:cNvSpPr txBox="1"/>
          <p:nvPr>
            <p:ph type="title"/>
          </p:nvPr>
        </p:nvSpPr>
        <p:spPr>
          <a:xfrm>
            <a:off x="1223325" y="524700"/>
            <a:ext cx="61551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" sz="2400">
                <a:latin typeface="Montserrat"/>
                <a:ea typeface="Montserrat"/>
                <a:cs typeface="Montserrat"/>
                <a:sym typeface="Montserrat"/>
              </a:rPr>
              <a:t>Анализ финансовых целей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Google Shape;25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47325" y="505237"/>
            <a:ext cx="5649375" cy="4020075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13"/>
          <p:cNvSpPr txBox="1"/>
          <p:nvPr>
            <p:ph idx="1" type="body"/>
          </p:nvPr>
        </p:nvSpPr>
        <p:spPr>
          <a:xfrm>
            <a:off x="476100" y="4525300"/>
            <a:ext cx="8220600" cy="6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Для расчетов используйте таблицы по ссылке: </a:t>
            </a:r>
            <a:r>
              <a:rPr lang="ru" sz="11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https://docs.google.com/spreadsheets/d/1chz_77qr1DyxwONhBvcEv2pTaIrUf0OCgYSE60q8ys0/edit#gid=1058465582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" name="Google Shape;256;p14"/>
          <p:cNvGraphicFramePr/>
          <p:nvPr/>
        </p:nvGraphicFramePr>
        <p:xfrm>
          <a:off x="1089007" y="93366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{4B0887F7-35E2-4DF5-ACF4-D935356B7390}</a:tableStyleId>
              </a:tblPr>
              <a:tblGrid>
                <a:gridCol w="1328375"/>
                <a:gridCol w="1015200"/>
                <a:gridCol w="615625"/>
                <a:gridCol w="1166400"/>
                <a:gridCol w="1231175"/>
                <a:gridCol w="1609200"/>
              </a:tblGrid>
              <a:tr h="149300">
                <a:tc gridSpan="6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b="1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  <a:tr h="149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/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/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/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/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/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/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9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2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2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2D7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ru" sz="900" u="none" cap="none" strike="noStrike">
                          <a:solidFill>
                            <a:srgbClr val="FEFEFE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Стоимость</a:t>
                      </a:r>
                      <a:endParaRPr sz="1100" u="none" cap="none" strike="noStrik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2D7"/>
                    </a:solidFill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ru" sz="900" u="none" cap="none" strike="noStrike">
                          <a:solidFill>
                            <a:srgbClr val="FEFEFE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Сколько необходимо откладывать в месяц для достижения цели с доходностью 6%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2D7"/>
                    </a:solidFill>
                  </a:tcPr>
                </a:tc>
              </a:tr>
              <a:tr h="431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ru" sz="900" u="none" cap="none" strike="noStrike">
                          <a:solidFill>
                            <a:srgbClr val="FEFEFE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Цели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2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ru" sz="900" u="none" cap="none" strike="noStrike">
                          <a:solidFill>
                            <a:srgbClr val="FEFEFE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Дата достижения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2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ru" sz="900" u="none" cap="none" strike="noStrike">
                          <a:solidFill>
                            <a:srgbClr val="FEFEFE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Лет до цели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2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ru" sz="900" u="none" cap="none" strike="noStrike">
                          <a:solidFill>
                            <a:srgbClr val="FEFEFE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В текущих ценах в долл.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2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ru" sz="900" u="none" cap="none" strike="noStrike">
                          <a:solidFill>
                            <a:srgbClr val="FEFEFE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В ценах даты достижения цели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2D7"/>
                    </a:solidFill>
                  </a:tcPr>
                </a:tc>
                <a:tc vMerge="1"/>
              </a:tr>
              <a:tr h="249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4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4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4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Пассивный доход в мес.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b="1" sz="9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b="1" sz="9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b="1" sz="9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FEFEFE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48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FEFEFE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48E"/>
                    </a:solidFill>
                  </a:tcPr>
                </a:tc>
              </a:tr>
              <a:tr h="249800">
                <a:tc gridSpan="5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i="1" lang="ru" sz="900" u="none" cap="none" strike="noStrike">
                          <a:solidFill>
                            <a:srgbClr val="E224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Итого, чтобы достичь все цели, нужно каждый месяц откладывать по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b="1" sz="900" u="none" cap="none" strike="noStrike">
                        <a:solidFill>
                          <a:srgbClr val="E224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9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текущий год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курс доллара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4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Пассивный доход в месяц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12750" marL="127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57" name="Google Shape;257;p14"/>
          <p:cNvSpPr txBox="1"/>
          <p:nvPr>
            <p:ph idx="1" type="body"/>
          </p:nvPr>
        </p:nvSpPr>
        <p:spPr>
          <a:xfrm>
            <a:off x="571350" y="4511700"/>
            <a:ext cx="8225700" cy="6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Для расчетов используйте таблицы по ссылке: </a:t>
            </a:r>
            <a:r>
              <a:rPr lang="ru" sz="11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https://docs.google.com/spreadsheets/d/1chz_77qr1DyxwONhBvcEv2pTaIrUf0OCgYSE60q8ys0/edit#gid=1058465582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8" name="Google Shape;258;p14"/>
          <p:cNvSpPr txBox="1"/>
          <p:nvPr>
            <p:ph type="title"/>
          </p:nvPr>
        </p:nvSpPr>
        <p:spPr>
          <a:xfrm>
            <a:off x="1223325" y="524700"/>
            <a:ext cx="61551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" sz="2400">
                <a:latin typeface="Montserrat"/>
                <a:ea typeface="Montserrat"/>
                <a:cs typeface="Montserrat"/>
                <a:sym typeface="Montserrat"/>
              </a:rPr>
              <a:t>Финансовое планирование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5"/>
          <p:cNvSpPr txBox="1"/>
          <p:nvPr>
            <p:ph idx="1" type="body"/>
          </p:nvPr>
        </p:nvSpPr>
        <p:spPr>
          <a:xfrm>
            <a:off x="628650" y="1369225"/>
            <a:ext cx="7886700" cy="34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Выводы по достижению финансовых целей*: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*</a:t>
            </a: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Нужно написать выводы о достижении целей, напр.: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Цель 1.  Для достижения нужно откладывать по Х руб. ежемесячно в течение Х лет (месяцев)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Цель 2. Для достижения нужно откладывать по Х руб. ежемесячно, индексируя каждый год на уровень инфляции, в течение Х лет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Цель 3. Для достижения нужно откладывать по Х руб. раз в квартал в течение….., недостающие средства взять в ипотеку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Цель 4. Для достижения нужно откладывать, начиная с 20.. года ежемесячно по Х руб в течение. На данный момент это невозможно. Поэтому необходимо в ближайшие Х лет увеличить доход…. (оптимизировать расходы, активы, пассивы и т. д.) за счет….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4" name="Google Shape;264;p15"/>
          <p:cNvSpPr txBox="1"/>
          <p:nvPr>
            <p:ph type="title"/>
          </p:nvPr>
        </p:nvSpPr>
        <p:spPr>
          <a:xfrm>
            <a:off x="1223325" y="524700"/>
            <a:ext cx="61551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" sz="2400">
                <a:latin typeface="Montserrat"/>
                <a:ea typeface="Montserrat"/>
                <a:cs typeface="Montserrat"/>
                <a:sym typeface="Montserrat"/>
              </a:rPr>
              <a:t>Достижение финансовых целей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6"/>
          <p:cNvSpPr txBox="1"/>
          <p:nvPr>
            <p:ph idx="1" type="body"/>
          </p:nvPr>
        </p:nvSpPr>
        <p:spPr>
          <a:xfrm>
            <a:off x="628650" y="1369225"/>
            <a:ext cx="7886700" cy="20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Выводы по подходящим способам инвестирования: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...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0" name="Google Shape;270;p16"/>
          <p:cNvSpPr txBox="1"/>
          <p:nvPr>
            <p:ph type="title"/>
          </p:nvPr>
        </p:nvSpPr>
        <p:spPr>
          <a:xfrm>
            <a:off x="1223325" y="524700"/>
            <a:ext cx="61551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" sz="2400">
                <a:latin typeface="Montserrat"/>
                <a:ea typeface="Montserrat"/>
                <a:cs typeface="Montserrat"/>
                <a:sym typeface="Montserrat"/>
              </a:rPr>
              <a:t>Возможности инвестирования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7"/>
          <p:cNvSpPr txBox="1"/>
          <p:nvPr>
            <p:ph idx="1" type="body"/>
          </p:nvPr>
        </p:nvSpPr>
        <p:spPr>
          <a:xfrm>
            <a:off x="628650" y="1369225"/>
            <a:ext cx="7886700" cy="20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Предполагаемое распределение активов (возможно с помощью таблицы или графика) и выводы по распределению: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...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6" name="Google Shape;276;p17"/>
          <p:cNvSpPr txBox="1"/>
          <p:nvPr>
            <p:ph type="title"/>
          </p:nvPr>
        </p:nvSpPr>
        <p:spPr>
          <a:xfrm>
            <a:off x="1223325" y="524700"/>
            <a:ext cx="61551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" sz="2400">
                <a:latin typeface="Montserrat"/>
                <a:ea typeface="Montserrat"/>
                <a:cs typeface="Montserrat"/>
                <a:sym typeface="Montserrat"/>
              </a:rPr>
              <a:t>Распределение активов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8"/>
          <p:cNvSpPr txBox="1"/>
          <p:nvPr>
            <p:ph idx="1" type="body"/>
          </p:nvPr>
        </p:nvSpPr>
        <p:spPr>
          <a:xfrm>
            <a:off x="628650" y="1369225"/>
            <a:ext cx="7886700" cy="20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Принципы инвестирования, которых следует придерживаться: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...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2" name="Google Shape;282;p18"/>
          <p:cNvSpPr txBox="1"/>
          <p:nvPr>
            <p:ph type="title"/>
          </p:nvPr>
        </p:nvSpPr>
        <p:spPr>
          <a:xfrm>
            <a:off x="1223325" y="524700"/>
            <a:ext cx="61551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" sz="2400">
                <a:latin typeface="Montserrat"/>
                <a:ea typeface="Montserrat"/>
                <a:cs typeface="Montserrat"/>
                <a:sym typeface="Montserrat"/>
              </a:rPr>
              <a:t>Принципы инвестирования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" name="Google Shape;287;p19"/>
          <p:cNvGraphicFramePr/>
          <p:nvPr/>
        </p:nvGraphicFramePr>
        <p:xfrm>
          <a:off x="301722" y="132937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{4B0887F7-35E2-4DF5-ACF4-D935356B7390}</a:tableStyleId>
              </a:tblPr>
              <a:tblGrid>
                <a:gridCol w="757925"/>
                <a:gridCol w="522375"/>
                <a:gridCol w="522375"/>
                <a:gridCol w="522375"/>
                <a:gridCol w="522375"/>
                <a:gridCol w="522375"/>
                <a:gridCol w="522375"/>
                <a:gridCol w="829625"/>
                <a:gridCol w="606875"/>
                <a:gridCol w="522375"/>
                <a:gridCol w="850125"/>
                <a:gridCol w="845000"/>
                <a:gridCol w="972875"/>
              </a:tblGrid>
              <a:tr h="19160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Месяц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ru" sz="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Доходы</a:t>
                      </a:r>
                      <a:endParaRPr sz="1100" u="none" cap="none" strike="noStrike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ru" sz="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Расходы</a:t>
                      </a:r>
                      <a:endParaRPr sz="1100" u="none" cap="none" strike="noStrike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 hMerge="1"/>
                <a:tc hMerge="1"/>
                <a:tc h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Денежный поток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Остаток на банк. счетах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ru" sz="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Инвестиции</a:t>
                      </a:r>
                      <a:endParaRPr sz="1100" u="none" cap="none" strike="noStrike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 hMerge="1"/>
                <a:tc hMerge="1"/>
              </a:tr>
              <a:tr h="46945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Доход 1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Доход 2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Доход 3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Текущие расходы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Крупные покупки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Кредиты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Страхование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Инвестиции 1 (напр, ИИС)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Инвестиции 2 (напр, Бр. Счет)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Инвестиции 3 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</a:tr>
              <a:tr h="346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Входящий остаток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</a:tr>
              <a:tr h="191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Январь 2020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</a:tr>
              <a:tr h="191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Февраль 2020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</a:tr>
              <a:tr h="191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Март 2020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</a:tr>
              <a:tr h="191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Апрель 2020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340 000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</a:tr>
              <a:tr h="191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Май 2020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310 000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</a:tr>
              <a:tr h="191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Июнь 2020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340 000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</a:tr>
              <a:tr h="191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Июль 2020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340 000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</a:tr>
              <a:tr h="191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Август 2020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370 000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</a:tr>
              <a:tr h="191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Сентябрь 2020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</a:tr>
              <a:tr h="191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Октябрь 2020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</a:tr>
              <a:tr h="191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Ноябрь 2020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</a:tr>
              <a:tr h="1916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Декабрь 2020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-30 000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400 000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0" lang="ru" sz="8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FCD2"/>
                    </a:solidFill>
                  </a:tcPr>
                </a:tc>
              </a:tr>
            </a:tbl>
          </a:graphicData>
        </a:graphic>
      </p:graphicFrame>
      <p:sp>
        <p:nvSpPr>
          <p:cNvPr id="288" name="Google Shape;288;p19"/>
          <p:cNvSpPr txBox="1"/>
          <p:nvPr>
            <p:ph type="title"/>
          </p:nvPr>
        </p:nvSpPr>
        <p:spPr>
          <a:xfrm>
            <a:off x="1223325" y="524700"/>
            <a:ext cx="61551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" sz="2400">
                <a:latin typeface="Montserrat"/>
                <a:ea typeface="Montserrat"/>
                <a:cs typeface="Montserrat"/>
                <a:sym typeface="Montserrat"/>
              </a:rPr>
              <a:t>Движение денежных средств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"/>
          <p:cNvSpPr txBox="1"/>
          <p:nvPr>
            <p:ph type="title"/>
          </p:nvPr>
        </p:nvSpPr>
        <p:spPr>
          <a:xfrm>
            <a:off x="1223325" y="524700"/>
            <a:ext cx="39345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" sz="2400">
                <a:latin typeface="Montserrat"/>
                <a:ea typeface="Montserrat"/>
                <a:cs typeface="Montserrat"/>
                <a:sym typeface="Montserrat"/>
              </a:rPr>
              <a:t>Исходные данные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82" name="Google Shape;182;p2"/>
          <p:cNvGraphicFramePr/>
          <p:nvPr/>
        </p:nvGraphicFramePr>
        <p:xfrm>
          <a:off x="1223318" y="126802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{4B0887F7-35E2-4DF5-ACF4-D935356B7390}</a:tableStyleId>
              </a:tblPr>
              <a:tblGrid>
                <a:gridCol w="4855300"/>
                <a:gridCol w="1520775"/>
              </a:tblGrid>
              <a:tr h="209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ФИ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Пол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Возраст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Семейное положение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Возраст супруга/ги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18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Дети, родственники на иждивении, возраст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   </a:t>
                      </a:r>
                      <a:b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</a:t>
                      </a:r>
                      <a:b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3.</a:t>
                      </a:r>
                      <a:b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4.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Город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Род занятости</a:t>
                      </a:r>
                      <a:endParaRPr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Род занятости супруга/ги</a:t>
                      </a:r>
                      <a:endParaRPr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Срок занятости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Риски потери работы: низкие, средние, высокие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Перспективы карьерного развития: низкие, средние, высокие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Оценочный срок поиска эквивалентной работы (в месяцах)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Тестирование на склонность к риску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i="0" lang="ru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150" marB="0" marR="7150" marL="7150" anchor="b">
                    <a:lnL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D143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0"/>
          <p:cNvSpPr txBox="1"/>
          <p:nvPr>
            <p:ph idx="1" type="body"/>
          </p:nvPr>
        </p:nvSpPr>
        <p:spPr>
          <a:xfrm>
            <a:off x="642975" y="1201825"/>
            <a:ext cx="8231100" cy="38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Пример: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381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ontserrat"/>
              <a:buAutoNum type="arabicPeriod"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Март: Начать/продолжить вести учет доходов, используя…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381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ontserrat"/>
              <a:buAutoNum type="arabicPeriod"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Март: Сократить расходы на Х%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381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ontserrat"/>
              <a:buAutoNum type="arabicPeriod"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Апрель: Открыть дебетовую карту с ежемесячным % на остаток и ежемесячно откладывать Х руб. для формирования резервного фонда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381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ontserrat"/>
              <a:buAutoNum type="arabicPeriod"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Апрель: Оформить страхование жизни, страхование квартиры и пр.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381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ontserrat"/>
              <a:buAutoNum type="arabicPeriod"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Май: Ежемесячно откладывать Х руб. для инвестирования для реализации долгосрочных целей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381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ontserrat"/>
              <a:buAutoNum type="arabicPeriod"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Май: Собрать необходимые документы для получения налогового вычета и подать декларацию и заявление в налоговую инспекцию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381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ontserrat"/>
              <a:buAutoNum type="arabicPeriod"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Июнь: Выбрать подходящего брокера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381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ontserrat"/>
              <a:buAutoNum type="arabicPeriod"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Июнь: Открыть и пополнить брокерский счет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381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ontserrat"/>
              <a:buAutoNum type="arabicPeriod"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Июнь: Купить ценные бумаги на брокерский счет согласно разработанному распределению активов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381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ontserrat"/>
              <a:buAutoNum type="arabicPeriod"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Сентябрь: раз в квартал пополнять брокерский счет согласно разработанному распределению активов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381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ontserrat"/>
              <a:buAutoNum type="arabicPeriod"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Декабрь: пополнение брокерского счета согласно разработанному распределению активов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381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ontserrat"/>
              <a:buAutoNum type="arabicPeriod"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Апрель следующего года: собрать необходимые документы для получения налогового вычета, в т. ч. для вычета по ИИС, и подать декларацию и заявление в налоговую инспекцию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3810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Montserrat"/>
              <a:buAutoNum type="arabicPeriod"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Июнь следующего года: ребалансировка инвестиционного портфеля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381000" rtl="0" algn="l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4" name="Google Shape;294;p20"/>
          <p:cNvSpPr txBox="1"/>
          <p:nvPr>
            <p:ph type="title"/>
          </p:nvPr>
        </p:nvSpPr>
        <p:spPr>
          <a:xfrm>
            <a:off x="1223325" y="524700"/>
            <a:ext cx="61551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Предполагаемый план действий на ближайший год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1"/>
          <p:cNvSpPr txBox="1"/>
          <p:nvPr>
            <p:ph idx="1" type="body"/>
          </p:nvPr>
        </p:nvSpPr>
        <p:spPr>
          <a:xfrm>
            <a:off x="628650" y="1369225"/>
            <a:ext cx="8042100" cy="20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68300" lvl="0" marL="381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Font typeface="Open Sans"/>
              <a:buAutoNum type="arabicPeriod"/>
            </a:pPr>
            <a:r>
              <a:rPr lang="ru" sz="1000">
                <a:latin typeface="Open Sans"/>
                <a:ea typeface="Open Sans"/>
                <a:cs typeface="Open Sans"/>
                <a:sym typeface="Open Sans"/>
              </a:rPr>
              <a:t>...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  <a:p>
            <a:pPr indent="-368300" lvl="0" marL="381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Font typeface="Montserrat"/>
              <a:buAutoNum type="arabicPeriod"/>
            </a:pPr>
            <a:r>
              <a:rPr lang="ru" sz="1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-368300" lvl="0" marL="381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000"/>
              <a:buFont typeface="Montserrat"/>
              <a:buAutoNum type="arabicPeriod"/>
            </a:pPr>
            <a:r>
              <a:rPr lang="ru" sz="1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Подробный пример можно посмотреть по ссылке: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lang="ru" sz="12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https://docs.google.com/document/d/1k3uLS18qYCUkv869IEMwU7zroI1_63ux9hUJiDbQZY8/edit?ts=5ea6f55a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0" name="Google Shape;300;p21"/>
          <p:cNvSpPr txBox="1"/>
          <p:nvPr>
            <p:ph type="title"/>
          </p:nvPr>
        </p:nvSpPr>
        <p:spPr>
          <a:xfrm>
            <a:off x="1223325" y="524700"/>
            <a:ext cx="61551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Предполагаемый план действий на последующие годы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" name="Google Shape;187;p3"/>
          <p:cNvGraphicFramePr/>
          <p:nvPr/>
        </p:nvGraphicFramePr>
        <p:xfrm>
          <a:off x="1147654" y="9530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{4B0887F7-35E2-4DF5-ACF4-D935356B7390}</a:tableStyleId>
              </a:tblPr>
              <a:tblGrid>
                <a:gridCol w="1933750"/>
                <a:gridCol w="1933750"/>
                <a:gridCol w="1490600"/>
                <a:gridCol w="1490600"/>
              </a:tblGrid>
              <a:tr h="2433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Вид дохода/расхода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Ежемесячная сумма, руб.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Ежегодная сумма, руб.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</a:tr>
              <a:tr h="13445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Вы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Основной доход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44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Доп. доход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445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Ваш супруг/гражданский супруг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Основной доход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15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Доп. доход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445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Другое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Доход от аренды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9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….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900">
                <a:tc gridSpan="2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Итого доходы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EFDA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EFDA"/>
                    </a:solidFill>
                  </a:tcPr>
                </a:tc>
              </a:tr>
              <a:tr h="11977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900">
                <a:tc rowSpan="7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Обязательные расходы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Жилье (в т. ч. коммун. расходы)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9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Питание (в т. ч. вне дома)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9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Здоровье, красота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9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Транспорт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9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Образование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9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Оплата кредитов/ипотек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9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Прочее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900">
                <a:tc row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Фонд на крупные покупки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Дом (в т.ч. ремонт)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9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Техника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9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Отпуск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9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Прочее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900">
                <a:tc row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Необязательные расходы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Одежда, обувь, аксессуары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9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Косметология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9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Досуг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9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Подарки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90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Прочее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 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7900">
                <a:tc gridSpan="2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Итого расходы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4D6"/>
                    </a:solidFill>
                  </a:tcPr>
                </a:tc>
              </a:tr>
              <a:tr h="147900">
                <a:tc gridSpan="2"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Денежный поток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i="0" lang="ru" sz="9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b="1"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5450" marB="0" marR="5450" marL="54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sp>
        <p:nvSpPr>
          <p:cNvPr id="188" name="Google Shape;188;p3"/>
          <p:cNvSpPr txBox="1"/>
          <p:nvPr>
            <p:ph type="title"/>
          </p:nvPr>
        </p:nvSpPr>
        <p:spPr>
          <a:xfrm>
            <a:off x="1223350" y="317200"/>
            <a:ext cx="52824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" sz="2400">
                <a:latin typeface="Montserrat"/>
                <a:ea typeface="Montserrat"/>
                <a:cs typeface="Montserrat"/>
                <a:sym typeface="Montserrat"/>
              </a:rPr>
              <a:t>Структура доходов и расходов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"/>
          <p:cNvSpPr txBox="1"/>
          <p:nvPr>
            <p:ph idx="1" type="body"/>
          </p:nvPr>
        </p:nvSpPr>
        <p:spPr>
          <a:xfrm>
            <a:off x="628650" y="1369225"/>
            <a:ext cx="7886700" cy="20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Выводы по текущим доходам и расходам и возможностям их оптимизации: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...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4" name="Google Shape;194;p4"/>
          <p:cNvSpPr txBox="1"/>
          <p:nvPr>
            <p:ph type="title"/>
          </p:nvPr>
        </p:nvSpPr>
        <p:spPr>
          <a:xfrm>
            <a:off x="1223325" y="524700"/>
            <a:ext cx="61551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" sz="2400">
                <a:latin typeface="Montserrat"/>
                <a:ea typeface="Montserrat"/>
                <a:cs typeface="Montserrat"/>
                <a:sym typeface="Montserrat"/>
              </a:rPr>
              <a:t>Оптимизация доходов и расходов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9" name="Google Shape;199;p5"/>
          <p:cNvGraphicFramePr/>
          <p:nvPr/>
        </p:nvGraphicFramePr>
        <p:xfrm>
          <a:off x="386051" y="14133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{4B0887F7-35E2-4DF5-ACF4-D935356B7390}</a:tableStyleId>
              </a:tblPr>
              <a:tblGrid>
                <a:gridCol w="1482875"/>
                <a:gridCol w="894125"/>
                <a:gridCol w="1460450"/>
                <a:gridCol w="1082100"/>
                <a:gridCol w="1112150"/>
                <a:gridCol w="1001950"/>
                <a:gridCol w="1282500"/>
              </a:tblGrid>
              <a:tr h="922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Название актива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Валюта актива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Текущая рыночная стоимость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Затраты на содержание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Доход актива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в год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Доходность, %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Связанная финансовая 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цель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</a:tr>
              <a:tr h="253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0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ИТОГО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00" name="Google Shape;200;p5"/>
          <p:cNvSpPr txBox="1"/>
          <p:nvPr>
            <p:ph type="title"/>
          </p:nvPr>
        </p:nvSpPr>
        <p:spPr>
          <a:xfrm>
            <a:off x="1223325" y="524700"/>
            <a:ext cx="61551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" sz="2400">
                <a:latin typeface="Montserrat"/>
                <a:ea typeface="Montserrat"/>
                <a:cs typeface="Montserrat"/>
                <a:sym typeface="Montserrat"/>
              </a:rPr>
              <a:t>Анализ активов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6"/>
          <p:cNvSpPr txBox="1"/>
          <p:nvPr>
            <p:ph idx="1" type="body"/>
          </p:nvPr>
        </p:nvSpPr>
        <p:spPr>
          <a:xfrm>
            <a:off x="628650" y="1369225"/>
            <a:ext cx="7886700" cy="20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Выводы по текущим активам и возможностям их оптимизации: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...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6" name="Google Shape;206;p6"/>
          <p:cNvSpPr txBox="1"/>
          <p:nvPr>
            <p:ph type="title"/>
          </p:nvPr>
        </p:nvSpPr>
        <p:spPr>
          <a:xfrm>
            <a:off x="1223325" y="524700"/>
            <a:ext cx="61551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" sz="2400">
                <a:latin typeface="Montserrat"/>
                <a:ea typeface="Montserrat"/>
                <a:cs typeface="Montserrat"/>
                <a:sym typeface="Montserrat"/>
              </a:rPr>
              <a:t>Оптимизация активов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1" name="Google Shape;211;p7"/>
          <p:cNvGraphicFramePr/>
          <p:nvPr/>
        </p:nvGraphicFramePr>
        <p:xfrm>
          <a:off x="474759" y="163468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{4B0887F7-35E2-4DF5-ACF4-D935356B7390}</a:tableStyleId>
              </a:tblPr>
              <a:tblGrid>
                <a:gridCol w="1398850"/>
                <a:gridCol w="932575"/>
                <a:gridCol w="932575"/>
                <a:gridCol w="932575"/>
                <a:gridCol w="932575"/>
                <a:gridCol w="932575"/>
                <a:gridCol w="1046300"/>
                <a:gridCol w="932575"/>
              </a:tblGrid>
              <a:tr h="26285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Название пассива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ctr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Сумма долга</a:t>
                      </a:r>
                      <a:endParaRPr sz="1100" u="none" cap="none" strike="noStrik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4300" marB="14300" marR="21425" marL="2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Срок</a:t>
                      </a:r>
                      <a:endParaRPr sz="1100" u="none" cap="none" strike="noStrik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4300" marB="14300" marR="21425" marL="2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Годовой %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Сумма оплаты</a:t>
                      </a:r>
                      <a:endParaRPr sz="1100" u="none" cap="none" strike="noStrik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4300" marB="14300" marR="21425" marL="2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 hMerge="1"/>
              </a:tr>
              <a:tr h="49365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Всего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Остаток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Всего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Остаток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Ежемесячная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Годовая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BF7"/>
                    </a:solidFill>
                  </a:tcPr>
                </a:tc>
              </a:tr>
              <a:tr h="262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2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2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2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2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2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2850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ИТОГО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300" marB="14300" marR="21425" marL="214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12" name="Google Shape;212;p7"/>
          <p:cNvSpPr txBox="1"/>
          <p:nvPr>
            <p:ph type="title"/>
          </p:nvPr>
        </p:nvSpPr>
        <p:spPr>
          <a:xfrm>
            <a:off x="1223325" y="524700"/>
            <a:ext cx="61551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" sz="2400">
                <a:latin typeface="Montserrat"/>
                <a:ea typeface="Montserrat"/>
                <a:cs typeface="Montserrat"/>
                <a:sym typeface="Montserrat"/>
              </a:rPr>
              <a:t>Анализ пассивов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8"/>
          <p:cNvSpPr txBox="1"/>
          <p:nvPr>
            <p:ph idx="1" type="body"/>
          </p:nvPr>
        </p:nvSpPr>
        <p:spPr>
          <a:xfrm>
            <a:off x="628650" y="1369225"/>
            <a:ext cx="7886700" cy="20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Выводы по текущим задолженностям и возможностям их оптимизации: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...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8" name="Google Shape;218;p8"/>
          <p:cNvSpPr txBox="1"/>
          <p:nvPr>
            <p:ph type="title"/>
          </p:nvPr>
        </p:nvSpPr>
        <p:spPr>
          <a:xfrm>
            <a:off x="1223325" y="524700"/>
            <a:ext cx="61551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" sz="2400">
                <a:latin typeface="Montserrat"/>
                <a:ea typeface="Montserrat"/>
                <a:cs typeface="Montserrat"/>
                <a:sym typeface="Montserrat"/>
              </a:rPr>
              <a:t>Оптимизация пассивов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9"/>
          <p:cNvSpPr txBox="1"/>
          <p:nvPr>
            <p:ph idx="1" type="body"/>
          </p:nvPr>
        </p:nvSpPr>
        <p:spPr>
          <a:xfrm>
            <a:off x="628650" y="1369225"/>
            <a:ext cx="7886700" cy="20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Выводы по имеющемуся резервному фонду*: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…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AutoNum type="arabicPeriod"/>
            </a:pPr>
            <a:r>
              <a:rPr lang="ru" sz="2000">
                <a:latin typeface="Montserrat"/>
                <a:ea typeface="Montserrat"/>
                <a:cs typeface="Montserrat"/>
                <a:sym typeface="Montserrat"/>
              </a:rPr>
              <a:t>...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4" name="Google Shape;224;p9"/>
          <p:cNvSpPr txBox="1"/>
          <p:nvPr>
            <p:ph type="title"/>
          </p:nvPr>
        </p:nvSpPr>
        <p:spPr>
          <a:xfrm>
            <a:off x="1223325" y="524700"/>
            <a:ext cx="61551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ru" sz="2400">
                <a:latin typeface="Montserrat"/>
                <a:ea typeface="Montserrat"/>
                <a:cs typeface="Montserrat"/>
                <a:sym typeface="Montserrat"/>
              </a:rPr>
              <a:t>Резервный фонд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5" name="Google Shape;225;p9"/>
          <p:cNvSpPr txBox="1"/>
          <p:nvPr>
            <p:ph idx="1" type="body"/>
          </p:nvPr>
        </p:nvSpPr>
        <p:spPr>
          <a:xfrm>
            <a:off x="720000" y="4156125"/>
            <a:ext cx="76092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" sz="1300">
                <a:latin typeface="Montserrat"/>
                <a:ea typeface="Montserrat"/>
                <a:cs typeface="Montserrat"/>
                <a:sym typeface="Montserrat"/>
              </a:rPr>
              <a:t>*Напишите, как вы посчитали, что вам необходим именно такой резервный фонд, как вы планируете его создавать (сколько времени, какими суммами), если он еще не создан, как вы планируете его хранить?</a:t>
            </a:r>
            <a:endParaRPr sz="13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