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  <p:sldMasterId id="2147483660" r:id="rId6"/>
    <p:sldMasterId id="2147483672" r:id="rId7"/>
  </p:sldMasterIdLst>
  <p:notesMasterIdLst>
    <p:notesMasterId r:id="rId8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</p:sldIdLst>
  <p:sldSz cy="5143500" cx="9144000"/>
  <p:notesSz cx="6858000" cy="9144000"/>
  <p:embeddedFontLst>
    <p:embeddedFont>
      <p:font typeface="Montserrat"/>
      <p:regular r:id="rId30"/>
      <p:bold r:id="rId31"/>
      <p:italic r:id="rId32"/>
      <p:boldItalic r:id="rId33"/>
    </p:embeddedFont>
    <p:embeddedFont>
      <p:font typeface="Open Sans"/>
      <p:regular r:id="rId34"/>
      <p:bold r:id="rId35"/>
      <p:italic r:id="rId36"/>
      <p:boldItalic r:id="rId3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454">
          <p15:clr>
            <a:srgbClr val="A4A3A4"/>
          </p15:clr>
        </p15:guide>
        <p15:guide id="2" pos="454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38" roundtripDataSignature="AMtx7mgSJ+tT/gcV6DX6K14koLdBs/pv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B0887F7-35E2-4DF5-ACF4-D935356B7390}">
  <a:tblStyle styleId="{4B0887F7-35E2-4DF5-ACF4-D935356B7390}" styleName="Table_0">
    <a:wholeTbl>
      <a:tcTxStyle b="off" i="off">
        <a:font>
          <a:latin typeface="Arial"/>
          <a:ea typeface="Arial"/>
          <a:cs typeface="Arial"/>
        </a:font>
        <a:srgbClr val="000000"/>
      </a:tcTx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54" orient="horz"/>
        <p:guide pos="45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2.xml"/><Relationship Id="rId22" Type="http://schemas.openxmlformats.org/officeDocument/2006/relationships/slide" Target="slides/slide14.xml"/><Relationship Id="rId21" Type="http://schemas.openxmlformats.org/officeDocument/2006/relationships/slide" Target="slides/slide13.xml"/><Relationship Id="rId24" Type="http://schemas.openxmlformats.org/officeDocument/2006/relationships/slide" Target="slides/slide16.xml"/><Relationship Id="rId23" Type="http://schemas.openxmlformats.org/officeDocument/2006/relationships/slide" Target="slides/slide15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1.xml"/><Relationship Id="rId26" Type="http://schemas.openxmlformats.org/officeDocument/2006/relationships/slide" Target="slides/slide18.xml"/><Relationship Id="rId25" Type="http://schemas.openxmlformats.org/officeDocument/2006/relationships/slide" Target="slides/slide17.xml"/><Relationship Id="rId28" Type="http://schemas.openxmlformats.org/officeDocument/2006/relationships/slide" Target="slides/slide20.xml"/><Relationship Id="rId27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29" Type="http://schemas.openxmlformats.org/officeDocument/2006/relationships/slide" Target="slides/slide21.xml"/><Relationship Id="rId7" Type="http://schemas.openxmlformats.org/officeDocument/2006/relationships/slideMaster" Target="slideMasters/slideMaster3.xml"/><Relationship Id="rId8" Type="http://schemas.openxmlformats.org/officeDocument/2006/relationships/notesMaster" Target="notesMasters/notesMaster1.xml"/><Relationship Id="rId31" Type="http://schemas.openxmlformats.org/officeDocument/2006/relationships/font" Target="fonts/Montserrat-bold.fntdata"/><Relationship Id="rId30" Type="http://schemas.openxmlformats.org/officeDocument/2006/relationships/font" Target="fonts/Montserrat-regular.fntdata"/><Relationship Id="rId11" Type="http://schemas.openxmlformats.org/officeDocument/2006/relationships/slide" Target="slides/slide3.xml"/><Relationship Id="rId33" Type="http://schemas.openxmlformats.org/officeDocument/2006/relationships/font" Target="fonts/Montserrat-boldItalic.fntdata"/><Relationship Id="rId10" Type="http://schemas.openxmlformats.org/officeDocument/2006/relationships/slide" Target="slides/slide2.xml"/><Relationship Id="rId32" Type="http://schemas.openxmlformats.org/officeDocument/2006/relationships/font" Target="fonts/Montserrat-italic.fntdata"/><Relationship Id="rId13" Type="http://schemas.openxmlformats.org/officeDocument/2006/relationships/slide" Target="slides/slide5.xml"/><Relationship Id="rId35" Type="http://schemas.openxmlformats.org/officeDocument/2006/relationships/font" Target="fonts/OpenSans-bold.fntdata"/><Relationship Id="rId12" Type="http://schemas.openxmlformats.org/officeDocument/2006/relationships/slide" Target="slides/slide4.xml"/><Relationship Id="rId34" Type="http://schemas.openxmlformats.org/officeDocument/2006/relationships/font" Target="fonts/OpenSans-regular.fntdata"/><Relationship Id="rId15" Type="http://schemas.openxmlformats.org/officeDocument/2006/relationships/slide" Target="slides/slide7.xml"/><Relationship Id="rId37" Type="http://schemas.openxmlformats.org/officeDocument/2006/relationships/font" Target="fonts/OpenSans-boldItalic.fntdata"/><Relationship Id="rId14" Type="http://schemas.openxmlformats.org/officeDocument/2006/relationships/slide" Target="slides/slide6.xml"/><Relationship Id="rId36" Type="http://schemas.openxmlformats.org/officeDocument/2006/relationships/font" Target="fonts/OpenSans-italic.fntdata"/><Relationship Id="rId17" Type="http://schemas.openxmlformats.org/officeDocument/2006/relationships/slide" Target="slides/slide9.xml"/><Relationship Id="rId16" Type="http://schemas.openxmlformats.org/officeDocument/2006/relationships/slide" Target="slides/slide8.xml"/><Relationship Id="rId38" Type="http://customschemas.google.com/relationships/presentationmetadata" Target="metadata"/><Relationship Id="rId19" Type="http://schemas.openxmlformats.org/officeDocument/2006/relationships/slide" Target="slides/slide11.xml"/><Relationship Id="rId18" Type="http://schemas.openxmlformats.org/officeDocument/2006/relationships/slide" Target="slides/slide10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2" name="Google Shape;17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ru" sz="900">
                <a:solidFill>
                  <a:schemeClr val="dk1"/>
                </a:solidFill>
              </a:rPr>
              <a:t>Титульный слайд с темой модуля, именем преподавателя 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8" name="Google Shape;228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35" name="Google Shape;235;p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42" name="Google Shape;242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48" name="Google Shape;248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54" name="Google Shape;254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61" name="Google Shape;261;p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67" name="Google Shape;267;p1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73" name="Google Shape;273;p1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79" name="Google Shape;279;p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85" name="Google Shape;285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9" name="Google Shape;17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91" name="Google Shape;291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97" name="Google Shape;297;p2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5" name="Google Shape;18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1" name="Google Shape;19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7" name="Google Shape;19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3" name="Google Shape;203;p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9" name="Google Shape;20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5" name="Google Shape;215;p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1" name="Google Shape;221;p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8350" lIns="98350" spcFirstLastPara="1" rIns="98350" wrap="square" tIns="983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/>
        </p:txBody>
      </p:sp>
      <p:sp>
        <p:nvSpPr>
          <p:cNvPr id="11" name="Google Shape;11;p2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8350" lIns="98350" spcFirstLastPara="1" rIns="98350" wrap="square" tIns="983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2" name="Google Shape;1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8350" lIns="98350" spcFirstLastPara="1" rIns="98350" wrap="square" tIns="983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4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8350" lIns="98350" spcFirstLastPara="1" rIns="98350" wrap="square" tIns="983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900"/>
              <a:buNone/>
              <a:defRPr sz="12900"/>
            </a:lvl9pPr>
          </a:lstStyle>
          <a:p>
            <a:r>
              <a:t>xx%</a:t>
            </a:r>
          </a:p>
        </p:txBody>
      </p:sp>
      <p:sp>
        <p:nvSpPr>
          <p:cNvPr id="46" name="Google Shape;46;p44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8350" lIns="98350" spcFirstLastPara="1" rIns="98350" wrap="square" tIns="98350">
            <a:noAutofit/>
          </a:bodyPr>
          <a:lstStyle>
            <a:lvl1pPr indent="-34925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indent="-323850" lvl="1" marL="914400" algn="ctr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 algn="ctr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 algn="ctr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 algn="ctr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 algn="ctr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 algn="ctr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 algn="ctr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 algn="ctr">
              <a:lnSpc>
                <a:spcPct val="115000"/>
              </a:lnSpc>
              <a:spcBef>
                <a:spcPts val="1700"/>
              </a:spcBef>
              <a:spcAft>
                <a:spcPts val="170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47" name="Google Shape;47;p4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8350" lIns="98350" spcFirstLastPara="1" rIns="98350" wrap="square" tIns="983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8350" lIns="98350" spcFirstLastPara="1" rIns="98350" wrap="square" tIns="983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5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8" name="Google Shape;58;p25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59" name="Google Shape;59;p25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0" name="Google Shape;60;p25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1" name="Google Shape;61;p25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6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4" name="Google Shape;64;p26"/>
          <p:cNvSpPr txBox="1"/>
          <p:nvPr>
            <p:ph idx="1" type="subTitle"/>
          </p:nvPr>
        </p:nvSpPr>
        <p:spPr>
          <a:xfrm>
            <a:off x="1143000" y="2701528"/>
            <a:ext cx="6858000" cy="124182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65" name="Google Shape;65;p26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6" name="Google Shape;66;p26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7" name="Google Shape;67;p26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7"/>
          <p:cNvSpPr txBox="1"/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0" name="Google Shape;70;p27"/>
          <p:cNvSpPr txBox="1"/>
          <p:nvPr>
            <p:ph idx="1" type="body"/>
          </p:nvPr>
        </p:nvSpPr>
        <p:spPr>
          <a:xfrm>
            <a:off x="623888" y="3442097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1" name="Google Shape;71;p27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2" name="Google Shape;72;p27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3" name="Google Shape;73;p27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8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6" name="Google Shape;76;p28"/>
          <p:cNvSpPr txBox="1"/>
          <p:nvPr>
            <p:ph idx="1" type="body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77" name="Google Shape;77;p28"/>
          <p:cNvSpPr txBox="1"/>
          <p:nvPr>
            <p:ph idx="2" type="body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78" name="Google Shape;78;p28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9" name="Google Shape;79;p28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0" name="Google Shape;80;p28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9"/>
          <p:cNvSpPr txBox="1"/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3" name="Google Shape;83;p29"/>
          <p:cNvSpPr txBox="1"/>
          <p:nvPr>
            <p:ph idx="1" type="body"/>
          </p:nvPr>
        </p:nvSpPr>
        <p:spPr>
          <a:xfrm>
            <a:off x="629841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84" name="Google Shape;84;p29"/>
          <p:cNvSpPr txBox="1"/>
          <p:nvPr>
            <p:ph idx="2" type="body"/>
          </p:nvPr>
        </p:nvSpPr>
        <p:spPr>
          <a:xfrm>
            <a:off x="629841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5" name="Google Shape;85;p29"/>
          <p:cNvSpPr txBox="1"/>
          <p:nvPr>
            <p:ph idx="3" type="body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86" name="Google Shape;86;p29"/>
          <p:cNvSpPr txBox="1"/>
          <p:nvPr>
            <p:ph idx="4" type="body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7" name="Google Shape;87;p29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8" name="Google Shape;88;p29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9" name="Google Shape;89;p29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0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2" name="Google Shape;92;p30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3" name="Google Shape;93;p30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4" name="Google Shape;94;p30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1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7" name="Google Shape;97;p31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8" name="Google Shape;98;p31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2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1" name="Google Shape;101;p32"/>
          <p:cNvSpPr txBox="1"/>
          <p:nvPr>
            <p:ph idx="1" type="body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810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102" name="Google Shape;102;p32"/>
          <p:cNvSpPr txBox="1"/>
          <p:nvPr>
            <p:ph idx="2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03" name="Google Shape;103;p32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4" name="Google Shape;104;p32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5" name="Google Shape;105;p32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8350" lIns="98350" spcFirstLastPara="1" rIns="98350" wrap="square" tIns="983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/>
        </p:txBody>
      </p:sp>
      <p:sp>
        <p:nvSpPr>
          <p:cNvPr id="15" name="Google Shape;15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8350" lIns="98350" spcFirstLastPara="1" rIns="98350" wrap="square" tIns="983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3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8" name="Google Shape;108;p33"/>
          <p:cNvSpPr/>
          <p:nvPr>
            <p:ph idx="2" type="pic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33"/>
          <p:cNvSpPr txBox="1"/>
          <p:nvPr>
            <p:ph idx="1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10" name="Google Shape;110;p33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1" name="Google Shape;111;p33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2" name="Google Shape;112;p33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4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5" name="Google Shape;115;p34"/>
          <p:cNvSpPr txBox="1"/>
          <p:nvPr>
            <p:ph idx="1" type="body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16" name="Google Shape;116;p34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7" name="Google Shape;117;p34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8" name="Google Shape;118;p34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35"/>
          <p:cNvSpPr txBox="1"/>
          <p:nvPr>
            <p:ph type="title"/>
          </p:nvPr>
        </p:nvSpPr>
        <p:spPr>
          <a:xfrm rot="5400000">
            <a:off x="5350073" y="1467446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1" name="Google Shape;121;p35"/>
          <p:cNvSpPr txBox="1"/>
          <p:nvPr>
            <p:ph idx="1" type="body"/>
          </p:nvPr>
        </p:nvSpPr>
        <p:spPr>
          <a:xfrm rot="5400000">
            <a:off x="1349573" y="-447079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22" name="Google Shape;122;p35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3" name="Google Shape;123;p35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4" name="Google Shape;124;p35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1" name="Google Shape;131;p4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32" name="Google Shape;132;p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8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35" name="Google Shape;135;p4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8" name="Google Shape;138;p4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39" name="Google Shape;139;p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5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2" name="Google Shape;142;p5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43" name="Google Shape;143;p5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44" name="Google Shape;144;p5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7" name="Google Shape;147;p5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5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50" name="Google Shape;150;p52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51" name="Google Shape;151;p5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5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4" name="Google Shape;154;p5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8350" lIns="98350" spcFirstLastPara="1" rIns="98350" wrap="square" tIns="983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8" name="Google Shape;18;p3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8350" lIns="98350" spcFirstLastPara="1" rIns="98350" wrap="square" tIns="98350">
            <a:noAutofit/>
          </a:bodyPr>
          <a:lstStyle>
            <a:lvl1pPr indent="-3492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indent="-323850" lvl="1" marL="9144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 algn="l">
              <a:lnSpc>
                <a:spcPct val="115000"/>
              </a:lnSpc>
              <a:spcBef>
                <a:spcPts val="1700"/>
              </a:spcBef>
              <a:spcAft>
                <a:spcPts val="170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19" name="Google Shape;19;p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8350" lIns="98350" spcFirstLastPara="1" rIns="98350" wrap="square" tIns="983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5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54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8" name="Google Shape;158;p54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59" name="Google Shape;159;p5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0" name="Google Shape;160;p5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5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163" name="Google Shape;163;p5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56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66" name="Google Shape;166;p5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7" name="Google Shape;167;p5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5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8350" lIns="98350" spcFirstLastPara="1" rIns="98350" wrap="square" tIns="983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3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8350" lIns="98350" spcFirstLastPara="1" rIns="98350" wrap="square" tIns="9835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11150" lvl="1" marL="9144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300"/>
              <a:buChar char="○"/>
              <a:defRPr sz="1300"/>
            </a:lvl2pPr>
            <a:lvl3pPr indent="-311150" lvl="2" marL="13716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300"/>
              <a:buChar char="■"/>
              <a:defRPr sz="1300"/>
            </a:lvl3pPr>
            <a:lvl4pPr indent="-311150" lvl="3" marL="18288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300"/>
              <a:buChar char="●"/>
              <a:defRPr sz="1300"/>
            </a:lvl4pPr>
            <a:lvl5pPr indent="-311150" lvl="4" marL="22860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300"/>
              <a:buChar char="○"/>
              <a:defRPr sz="1300"/>
            </a:lvl5pPr>
            <a:lvl6pPr indent="-311150" lvl="5" marL="27432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300"/>
              <a:buChar char="■"/>
              <a:defRPr sz="1300"/>
            </a:lvl6pPr>
            <a:lvl7pPr indent="-311150" lvl="6" marL="32004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300"/>
              <a:buChar char="○"/>
              <a:defRPr sz="1300"/>
            </a:lvl8pPr>
            <a:lvl9pPr indent="-311150" lvl="8" marL="4114800" algn="l">
              <a:lnSpc>
                <a:spcPct val="115000"/>
              </a:lnSpc>
              <a:spcBef>
                <a:spcPts val="1700"/>
              </a:spcBef>
              <a:spcAft>
                <a:spcPts val="1700"/>
              </a:spcAft>
              <a:buSzPts val="1300"/>
              <a:buChar char="■"/>
              <a:defRPr sz="1300"/>
            </a:lvl9pPr>
          </a:lstStyle>
          <a:p/>
        </p:txBody>
      </p:sp>
      <p:sp>
        <p:nvSpPr>
          <p:cNvPr id="23" name="Google Shape;23;p38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8350" lIns="98350" spcFirstLastPara="1" rIns="98350" wrap="square" tIns="9835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11150" lvl="1" marL="9144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300"/>
              <a:buChar char="○"/>
              <a:defRPr sz="1300"/>
            </a:lvl2pPr>
            <a:lvl3pPr indent="-311150" lvl="2" marL="13716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300"/>
              <a:buChar char="■"/>
              <a:defRPr sz="1300"/>
            </a:lvl3pPr>
            <a:lvl4pPr indent="-311150" lvl="3" marL="18288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300"/>
              <a:buChar char="●"/>
              <a:defRPr sz="1300"/>
            </a:lvl4pPr>
            <a:lvl5pPr indent="-311150" lvl="4" marL="22860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300"/>
              <a:buChar char="○"/>
              <a:defRPr sz="1300"/>
            </a:lvl5pPr>
            <a:lvl6pPr indent="-311150" lvl="5" marL="27432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300"/>
              <a:buChar char="■"/>
              <a:defRPr sz="1300"/>
            </a:lvl6pPr>
            <a:lvl7pPr indent="-311150" lvl="6" marL="32004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300"/>
              <a:buChar char="○"/>
              <a:defRPr sz="1300"/>
            </a:lvl8pPr>
            <a:lvl9pPr indent="-311150" lvl="8" marL="4114800" algn="l">
              <a:lnSpc>
                <a:spcPct val="115000"/>
              </a:lnSpc>
              <a:spcBef>
                <a:spcPts val="1700"/>
              </a:spcBef>
              <a:spcAft>
                <a:spcPts val="1700"/>
              </a:spcAft>
              <a:buSzPts val="1300"/>
              <a:buChar char="■"/>
              <a:defRPr sz="1300"/>
            </a:lvl9pPr>
          </a:lstStyle>
          <a:p/>
        </p:txBody>
      </p:sp>
      <p:sp>
        <p:nvSpPr>
          <p:cNvPr id="24" name="Google Shape;24;p3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8350" lIns="98350" spcFirstLastPara="1" rIns="98350" wrap="square" tIns="983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8350" lIns="98350" spcFirstLastPara="1" rIns="98350" wrap="square" tIns="983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7" name="Google Shape;27;p3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8350" lIns="98350" spcFirstLastPara="1" rIns="98350" wrap="square" tIns="983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0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8350" lIns="98350" spcFirstLastPara="1" rIns="98350" wrap="square" tIns="983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0" name="Google Shape;30;p4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8350" lIns="98350" spcFirstLastPara="1" rIns="98350" wrap="square" tIns="98350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1pPr>
            <a:lvl2pPr indent="-311150" lvl="1" marL="9144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300"/>
              <a:buChar char="○"/>
              <a:defRPr sz="1300"/>
            </a:lvl2pPr>
            <a:lvl3pPr indent="-311150" lvl="2" marL="13716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300"/>
              <a:buChar char="■"/>
              <a:defRPr sz="1300"/>
            </a:lvl3pPr>
            <a:lvl4pPr indent="-311150" lvl="3" marL="18288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300"/>
              <a:buChar char="●"/>
              <a:defRPr sz="1300"/>
            </a:lvl4pPr>
            <a:lvl5pPr indent="-311150" lvl="4" marL="22860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300"/>
              <a:buChar char="○"/>
              <a:defRPr sz="1300"/>
            </a:lvl5pPr>
            <a:lvl6pPr indent="-311150" lvl="5" marL="27432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300"/>
              <a:buChar char="■"/>
              <a:defRPr sz="1300"/>
            </a:lvl6pPr>
            <a:lvl7pPr indent="-311150" lvl="6" marL="32004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300"/>
              <a:buChar char="○"/>
              <a:defRPr sz="1300"/>
            </a:lvl8pPr>
            <a:lvl9pPr indent="-311150" lvl="8" marL="4114800" algn="l">
              <a:lnSpc>
                <a:spcPct val="115000"/>
              </a:lnSpc>
              <a:spcBef>
                <a:spcPts val="1700"/>
              </a:spcBef>
              <a:spcAft>
                <a:spcPts val="1700"/>
              </a:spcAft>
              <a:buSzPts val="1300"/>
              <a:buChar char="■"/>
              <a:defRPr sz="1300"/>
            </a:lvl9pPr>
          </a:lstStyle>
          <a:p/>
        </p:txBody>
      </p:sp>
      <p:sp>
        <p:nvSpPr>
          <p:cNvPr id="31" name="Google Shape;31;p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8350" lIns="98350" spcFirstLastPara="1" rIns="98350" wrap="square" tIns="983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1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8350" lIns="98350" spcFirstLastPara="1" rIns="98350" wrap="square" tIns="983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4" name="Google Shape;34;p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8350" lIns="98350" spcFirstLastPara="1" rIns="98350" wrap="square" tIns="983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2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8350" lIns="98350" spcFirstLastPara="1" rIns="98350" wrap="square" tIns="983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42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8350" lIns="98350" spcFirstLastPara="1" rIns="98350" wrap="square" tIns="983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38" name="Google Shape;38;p42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8350" lIns="98350" spcFirstLastPara="1" rIns="98350" wrap="square" tIns="983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39" name="Google Shape;39;p42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8350" lIns="98350" spcFirstLastPara="1" rIns="98350" wrap="square" tIns="98350">
            <a:noAutofit/>
          </a:bodyPr>
          <a:lstStyle>
            <a:lvl1pPr indent="-3492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indent="-323850" lvl="1" marL="9144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 algn="l">
              <a:lnSpc>
                <a:spcPct val="115000"/>
              </a:lnSpc>
              <a:spcBef>
                <a:spcPts val="1700"/>
              </a:spcBef>
              <a:spcAft>
                <a:spcPts val="170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40" name="Google Shape;40;p4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8350" lIns="98350" spcFirstLastPara="1" rIns="98350" wrap="square" tIns="983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43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8350" lIns="98350" spcFirstLastPara="1" rIns="98350" wrap="square" tIns="9835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</a:lstStyle>
          <a:p/>
        </p:txBody>
      </p:sp>
      <p:sp>
        <p:nvSpPr>
          <p:cNvPr id="43" name="Google Shape;43;p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8350" lIns="98350" spcFirstLastPara="1" rIns="98350" wrap="square" tIns="983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4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8350" lIns="98350" spcFirstLastPara="1" rIns="98350" wrap="square" tIns="983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8350" lIns="98350" spcFirstLastPara="1" rIns="98350" wrap="square" tIns="98350">
            <a:noAutofit/>
          </a:bodyPr>
          <a:lstStyle>
            <a:lvl1pPr indent="-3492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23850" lvl="1" marL="914400" marR="0" rtl="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○"/>
              <a:defRPr b="0" i="0" sz="1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■"/>
              <a:defRPr b="0" i="0" sz="1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23850" lvl="3" marL="1828800" marR="0" rtl="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●"/>
              <a:defRPr b="0" i="0" sz="1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23850" lvl="4" marL="2286000" marR="0" rtl="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○"/>
              <a:defRPr b="0" i="0" sz="1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23850" lvl="5" marL="2743200" marR="0" rtl="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■"/>
              <a:defRPr b="0" i="0" sz="1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23850" lvl="6" marL="3200400" marR="0" rtl="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●"/>
              <a:defRPr b="0" i="0" sz="1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23850" lvl="7" marL="3657600" marR="0" rtl="0" algn="l">
              <a:lnSpc>
                <a:spcPct val="115000"/>
              </a:lnSpc>
              <a:spcBef>
                <a:spcPts val="17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○"/>
              <a:defRPr b="0" i="0" sz="1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23850" lvl="8" marL="4114800" marR="0" rtl="0" algn="l">
              <a:lnSpc>
                <a:spcPct val="115000"/>
              </a:lnSpc>
              <a:spcBef>
                <a:spcPts val="1700"/>
              </a:spcBef>
              <a:spcAft>
                <a:spcPts val="1700"/>
              </a:spcAft>
              <a:buClr>
                <a:schemeClr val="dk2"/>
              </a:buClr>
              <a:buSzPts val="1500"/>
              <a:buFont typeface="Arial"/>
              <a:buChar char="■"/>
              <a:defRPr b="0" i="0" sz="1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8350" lIns="98350" spcFirstLastPara="1" rIns="98350" wrap="square" tIns="9835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4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24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24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24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24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7" name="Google Shape;127;p4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8" name="Google Shape;128;p4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Relationship Id="rId4" Type="http://schemas.openxmlformats.org/officeDocument/2006/relationships/hyperlink" Target="https://docs.google.com/spreadsheets/d/1chz_77qr1DyxwONhBvcEv2pTaIrUf0OCgYSE60q8ys0/edit#gid=1058465582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docs.google.com/spreadsheets/d/1chz_77qr1DyxwONhBvcEv2pTaIrUf0OCgYSE60q8ys0/edit#gid=1058465582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s://docs.google.com/document/d/1k3uLS18qYCUkv869IEMwU7zroI1_63ux9hUJiDbQZY8/edit?ts=5ea6f55a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69496"/>
        </a:solid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6112" y="317206"/>
            <a:ext cx="487784" cy="110564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1"/>
          <p:cNvSpPr txBox="1"/>
          <p:nvPr>
            <p:ph type="ctrTitle"/>
          </p:nvPr>
        </p:nvSpPr>
        <p:spPr>
          <a:xfrm>
            <a:off x="963900" y="1794325"/>
            <a:ext cx="7460700" cy="9072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r>
              <a:rPr b="1" lang="ru" sz="3400">
                <a:latin typeface="Montserrat"/>
                <a:ea typeface="Montserrat"/>
                <a:cs typeface="Montserrat"/>
                <a:sym typeface="Montserrat"/>
              </a:rPr>
              <a:t>Финальная работа по курсу «Финансовая грамотность»</a:t>
            </a:r>
            <a:endParaRPr b="1" sz="34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6" name="Google Shape;176;p1"/>
          <p:cNvSpPr txBox="1"/>
          <p:nvPr>
            <p:ph idx="1" type="subTitle"/>
          </p:nvPr>
        </p:nvSpPr>
        <p:spPr>
          <a:xfrm>
            <a:off x="3429000" y="2809350"/>
            <a:ext cx="2286000" cy="414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ru" sz="24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ФИ, дата</a:t>
            </a:r>
            <a:endParaRPr sz="24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0" name="Google Shape;230;p10"/>
          <p:cNvGraphicFramePr/>
          <p:nvPr/>
        </p:nvGraphicFramePr>
        <p:xfrm>
          <a:off x="1007974" y="122233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{4B0887F7-35E2-4DF5-ACF4-D935356B7390}</a:tableStyleId>
              </a:tblPr>
              <a:tblGrid>
                <a:gridCol w="3604575"/>
                <a:gridCol w="2981225"/>
              </a:tblGrid>
              <a:tr h="5894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Название программы</a:t>
                      </a:r>
                      <a:endParaRPr b="1"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ctr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Детали (наличие, покрытие, прочие детали)</a:t>
                      </a:r>
                      <a:endParaRPr b="1"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ctr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3019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Страхование жизни 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19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Страхование от потери трудоспособности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19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Страхование лечения критических заболеваний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19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Страхование здоровья (ДМС, ММС)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77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Страхование имущества </a:t>
                      </a:r>
                      <a:endParaRPr i="0" sz="1100" u="none" cap="none" strike="noStrike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(квартира, автомобиль, пр.)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ctr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1. </a:t>
                      </a:r>
                      <a:b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</a:b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2.</a:t>
                      </a:r>
                      <a:b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</a:b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3.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19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Иные программы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31" name="Google Shape;231;p10"/>
          <p:cNvSpPr txBox="1"/>
          <p:nvPr>
            <p:ph idx="1" type="body"/>
          </p:nvPr>
        </p:nvSpPr>
        <p:spPr>
          <a:xfrm>
            <a:off x="894025" y="4333600"/>
            <a:ext cx="7435200" cy="460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" sz="1200" u="sng">
                <a:latin typeface="Montserrat"/>
                <a:ea typeface="Montserrat"/>
                <a:cs typeface="Montserrat"/>
                <a:sym typeface="Montserrat"/>
              </a:rPr>
              <a:t>Рекомендация:</a:t>
            </a: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 обратитесь в несколько страховых компаний, выберете несколько страховых планов, которые могут помочь вам закрыть основные финансовые риски.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32" name="Google Shape;232;p10"/>
          <p:cNvSpPr txBox="1"/>
          <p:nvPr>
            <p:ph type="title"/>
          </p:nvPr>
        </p:nvSpPr>
        <p:spPr>
          <a:xfrm>
            <a:off x="1223325" y="524700"/>
            <a:ext cx="6155100" cy="56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ru" sz="2400">
                <a:latin typeface="Montserrat"/>
                <a:ea typeface="Montserrat"/>
                <a:cs typeface="Montserrat"/>
                <a:sym typeface="Montserrat"/>
              </a:rPr>
              <a:t>Анализ страховой защиты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1"/>
          <p:cNvSpPr txBox="1"/>
          <p:nvPr>
            <p:ph idx="1" type="body"/>
          </p:nvPr>
        </p:nvSpPr>
        <p:spPr>
          <a:xfrm>
            <a:off x="628650" y="1369225"/>
            <a:ext cx="7886700" cy="20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Выводы по текущим видам страховой защиты и возможностям их оптимизации*: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AutoNum type="arabicPeriod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…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AutoNum type="arabicPeriod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…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AutoNum type="arabicPeriod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...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38" name="Google Shape;238;p11"/>
          <p:cNvSpPr txBox="1"/>
          <p:nvPr>
            <p:ph type="title"/>
          </p:nvPr>
        </p:nvSpPr>
        <p:spPr>
          <a:xfrm>
            <a:off x="1223325" y="524700"/>
            <a:ext cx="6155100" cy="56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ru" sz="2400">
                <a:latin typeface="Montserrat"/>
                <a:ea typeface="Montserrat"/>
                <a:cs typeface="Montserrat"/>
                <a:sym typeface="Montserrat"/>
              </a:rPr>
              <a:t>Оптимизация страховой защиты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39" name="Google Shape;239;p11"/>
          <p:cNvSpPr txBox="1"/>
          <p:nvPr>
            <p:ph idx="1" type="body"/>
          </p:nvPr>
        </p:nvSpPr>
        <p:spPr>
          <a:xfrm>
            <a:off x="720000" y="4156125"/>
            <a:ext cx="7609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" sz="1300">
                <a:latin typeface="Montserrat"/>
                <a:ea typeface="Montserrat"/>
                <a:cs typeface="Montserrat"/>
                <a:sym typeface="Montserrat"/>
              </a:rPr>
              <a:t>*Напишите, развернутые выводы, напр.: какие у вас есть основные риски, какие суммы покрытия вам нужны, как вы пришли именно к этим выводам</a:t>
            </a:r>
            <a:endParaRPr sz="13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4" name="Google Shape;244;p12"/>
          <p:cNvGraphicFramePr/>
          <p:nvPr/>
        </p:nvGraphicFramePr>
        <p:xfrm>
          <a:off x="686231" y="158840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{4B0887F7-35E2-4DF5-ACF4-D935356B7390}</a:tableStyleId>
              </a:tblPr>
              <a:tblGrid>
                <a:gridCol w="2244175"/>
                <a:gridCol w="1651650"/>
                <a:gridCol w="1182125"/>
                <a:gridCol w="1346800"/>
                <a:gridCol w="1346800"/>
              </a:tblGrid>
              <a:tr h="4995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FEFEFE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Наименование цели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A2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FEFEFE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Стоимость цели, руб.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A2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FEFEFE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Дата события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A2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FEFEFE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Лет до цели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A2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FEFEFE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Комментарий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A2D7"/>
                    </a:solidFill>
                  </a:tcPr>
                </a:tc>
              </a:tr>
              <a:tr h="352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Цель 1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2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Цель 2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2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Цель 3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2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…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2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i="0" lang="ru" sz="11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45" name="Google Shape;245;p12"/>
          <p:cNvSpPr txBox="1"/>
          <p:nvPr>
            <p:ph type="title"/>
          </p:nvPr>
        </p:nvSpPr>
        <p:spPr>
          <a:xfrm>
            <a:off x="1223325" y="524700"/>
            <a:ext cx="6155100" cy="56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ru" sz="2400">
                <a:latin typeface="Montserrat"/>
                <a:ea typeface="Montserrat"/>
                <a:cs typeface="Montserrat"/>
                <a:sym typeface="Montserrat"/>
              </a:rPr>
              <a:t>Анализ финансовых целей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0" name="Google Shape;250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47325" y="505237"/>
            <a:ext cx="5649375" cy="4020075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Google Shape;251;p13"/>
          <p:cNvSpPr txBox="1"/>
          <p:nvPr>
            <p:ph idx="1" type="body"/>
          </p:nvPr>
        </p:nvSpPr>
        <p:spPr>
          <a:xfrm>
            <a:off x="476100" y="4525300"/>
            <a:ext cx="8220600" cy="631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Для расчетов используйте таблицы по ссылке: </a:t>
            </a:r>
            <a:r>
              <a:rPr lang="ru" sz="11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4"/>
              </a:rPr>
              <a:t>https://docs.google.com/spreadsheets/d/1chz_77qr1DyxwONhBvcEv2pTaIrUf0OCgYSE60q8ys0/edit#gid=1058465582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t/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" name="Google Shape;256;p14"/>
          <p:cNvGraphicFramePr/>
          <p:nvPr/>
        </p:nvGraphicFramePr>
        <p:xfrm>
          <a:off x="1089007" y="93366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{4B0887F7-35E2-4DF5-ACF4-D935356B7390}</a:tableStyleId>
              </a:tblPr>
              <a:tblGrid>
                <a:gridCol w="1328375"/>
                <a:gridCol w="1015200"/>
                <a:gridCol w="615625"/>
                <a:gridCol w="1166400"/>
                <a:gridCol w="1231175"/>
                <a:gridCol w="1609200"/>
              </a:tblGrid>
              <a:tr h="149300">
                <a:tc gridSpan="6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b="1" sz="9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12750" marL="127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</a:tr>
              <a:tr h="149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/>
                    </a:p>
                  </a:txBody>
                  <a:tcPr marT="0" marB="0" marR="12750" marL="127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/>
                    </a:p>
                  </a:txBody>
                  <a:tcPr marT="0" marB="0" marR="12750" marL="127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/>
                    </a:p>
                  </a:txBody>
                  <a:tcPr marT="0" marB="0" marR="12750" marL="127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/>
                    </a:p>
                  </a:txBody>
                  <a:tcPr marT="0" marB="0" marR="12750" marL="127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/>
                    </a:p>
                  </a:txBody>
                  <a:tcPr marT="0" marB="0" marR="12750" marL="127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/>
                    </a:p>
                  </a:txBody>
                  <a:tcPr marT="0" marB="0" marR="12750" marL="127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9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A2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A2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A2D7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ru" sz="900" u="none" cap="none" strike="noStrike">
                          <a:solidFill>
                            <a:srgbClr val="FEFEFE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Стоимость</a:t>
                      </a:r>
                      <a:endParaRPr sz="11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0" marB="0" marR="12750" marL="12750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A2D7"/>
                    </a:solidFill>
                  </a:tcPr>
                </a:tc>
                <a:tc hMerge="1"/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ru" sz="900" u="none" cap="none" strike="noStrike">
                          <a:solidFill>
                            <a:srgbClr val="FEFEFE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Сколько необходимо откладывать в месяц для достижения цели с доходностью 6%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A2D7"/>
                    </a:solidFill>
                  </a:tcPr>
                </a:tc>
              </a:tr>
              <a:tr h="4312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ru" sz="900" u="none" cap="none" strike="noStrike">
                          <a:solidFill>
                            <a:srgbClr val="FEFEFE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Цели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A2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ru" sz="900" u="none" cap="none" strike="noStrike">
                          <a:solidFill>
                            <a:srgbClr val="FEFEFE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Дата достижения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A2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ru" sz="900" u="none" cap="none" strike="noStrike">
                          <a:solidFill>
                            <a:srgbClr val="FEFEFE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Лет до цели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A2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ru" sz="900" u="none" cap="none" strike="noStrike">
                          <a:solidFill>
                            <a:srgbClr val="FEFEFE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В текущих ценах в долл.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A2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ru" sz="900" u="none" cap="none" strike="noStrike">
                          <a:solidFill>
                            <a:srgbClr val="FEFEFE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В ценах даты достижения цели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A2D7"/>
                    </a:solidFill>
                  </a:tcPr>
                </a:tc>
                <a:tc vMerge="1"/>
              </a:tr>
              <a:tr h="249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4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4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lt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4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Пассивный доход в мес.</a:t>
                      </a:r>
                      <a:endParaRPr b="1"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b="1" sz="900" u="none" cap="none" strike="noStrike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b="1" sz="900" u="none" cap="none" strike="noStrike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b="1" sz="900" u="none" cap="none" strike="noStrike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FEFEFE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948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FEFEFE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948E"/>
                    </a:solidFill>
                  </a:tcPr>
                </a:tc>
              </a:tr>
              <a:tr h="249800">
                <a:tc gridSpan="5"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i="1" lang="ru" sz="900" u="none" cap="none" strike="noStrike">
                          <a:solidFill>
                            <a:srgbClr val="E224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Итого, чтобы достичь все цели, нужно каждый месяц откладывать по</a:t>
                      </a:r>
                      <a:endParaRPr b="1"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b="1" sz="900" u="none" cap="none" strike="noStrike">
                        <a:solidFill>
                          <a:srgbClr val="E224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9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9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текущий год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9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курс доллара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4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Пассивный доход в месяц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12750" marL="127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57" name="Google Shape;257;p14"/>
          <p:cNvSpPr txBox="1"/>
          <p:nvPr>
            <p:ph idx="1" type="body"/>
          </p:nvPr>
        </p:nvSpPr>
        <p:spPr>
          <a:xfrm>
            <a:off x="571350" y="4511700"/>
            <a:ext cx="8225700" cy="631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Для расчетов используйте таблицы по ссылке: </a:t>
            </a:r>
            <a:r>
              <a:rPr lang="ru" sz="11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https://docs.google.com/spreadsheets/d/1chz_77qr1DyxwONhBvcEv2pTaIrUf0OCgYSE60q8ys0/edit#gid=1058465582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t/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58" name="Google Shape;258;p14"/>
          <p:cNvSpPr txBox="1"/>
          <p:nvPr>
            <p:ph type="title"/>
          </p:nvPr>
        </p:nvSpPr>
        <p:spPr>
          <a:xfrm>
            <a:off x="1223325" y="524700"/>
            <a:ext cx="6155100" cy="56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ru" sz="2400">
                <a:latin typeface="Montserrat"/>
                <a:ea typeface="Montserrat"/>
                <a:cs typeface="Montserrat"/>
                <a:sym typeface="Montserrat"/>
              </a:rPr>
              <a:t>Финансовое планирование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15"/>
          <p:cNvSpPr txBox="1"/>
          <p:nvPr>
            <p:ph idx="1" type="body"/>
          </p:nvPr>
        </p:nvSpPr>
        <p:spPr>
          <a:xfrm>
            <a:off x="628650" y="1369225"/>
            <a:ext cx="7886700" cy="34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Выводы по достижению финансовых целей*: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AutoNum type="arabicPeriod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…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AutoNum type="arabicPeriod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…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AutoNum type="arabicPeriod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…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*</a:t>
            </a: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Нужно написать выводы о достижении целей, напр.: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Цель 1.  Для достижения нужно откладывать по Х руб. ежемесячно в течение Х лет (месяцев)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Цель 2. Для достижения нужно откладывать по Х руб. ежемесячно, индексируя каждый год на уровень инфляции, в течение Х лет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Цель 3. Для достижения нужно откладывать по Х руб. раз в квартал в течение….., недостающие средства взять в ипотеку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Цель 4. Для достижения нужно откладывать, начиная с 20.. года ежемесячно по Х руб в течение. На данный момент это невозможно. Поэтому необходимо в ближайшие Х лет увеличить доход…. (оптимизировать расходы, активы, пассивы и т. д.) за счет….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64" name="Google Shape;264;p15"/>
          <p:cNvSpPr txBox="1"/>
          <p:nvPr>
            <p:ph type="title"/>
          </p:nvPr>
        </p:nvSpPr>
        <p:spPr>
          <a:xfrm>
            <a:off x="1223325" y="524700"/>
            <a:ext cx="6155100" cy="56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ru" sz="2400">
                <a:latin typeface="Montserrat"/>
                <a:ea typeface="Montserrat"/>
                <a:cs typeface="Montserrat"/>
                <a:sym typeface="Montserrat"/>
              </a:rPr>
              <a:t>Достижение финансовых целей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6"/>
          <p:cNvSpPr txBox="1"/>
          <p:nvPr>
            <p:ph idx="1" type="body"/>
          </p:nvPr>
        </p:nvSpPr>
        <p:spPr>
          <a:xfrm>
            <a:off x="628650" y="1369225"/>
            <a:ext cx="7886700" cy="20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Выводы по подходящим способам инвестирования: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AutoNum type="arabicPeriod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…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AutoNum type="arabicPeriod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…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AutoNum type="arabicPeriod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...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70" name="Google Shape;270;p16"/>
          <p:cNvSpPr txBox="1"/>
          <p:nvPr>
            <p:ph type="title"/>
          </p:nvPr>
        </p:nvSpPr>
        <p:spPr>
          <a:xfrm>
            <a:off x="1223325" y="524700"/>
            <a:ext cx="6155100" cy="56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ru" sz="2400">
                <a:latin typeface="Montserrat"/>
                <a:ea typeface="Montserrat"/>
                <a:cs typeface="Montserrat"/>
                <a:sym typeface="Montserrat"/>
              </a:rPr>
              <a:t>Возможности инвестирования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7"/>
          <p:cNvSpPr txBox="1"/>
          <p:nvPr>
            <p:ph idx="1" type="body"/>
          </p:nvPr>
        </p:nvSpPr>
        <p:spPr>
          <a:xfrm>
            <a:off x="628650" y="1369225"/>
            <a:ext cx="7886700" cy="20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Предполагаемое распределение активов (возможно с помощью таблицы или графика) и выводы по распределению: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AutoNum type="arabicPeriod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…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AutoNum type="arabicPeriod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…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AutoNum type="arabicPeriod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...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76" name="Google Shape;276;p17"/>
          <p:cNvSpPr txBox="1"/>
          <p:nvPr>
            <p:ph type="title"/>
          </p:nvPr>
        </p:nvSpPr>
        <p:spPr>
          <a:xfrm>
            <a:off x="1223325" y="524700"/>
            <a:ext cx="6155100" cy="56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ru" sz="2400">
                <a:latin typeface="Montserrat"/>
                <a:ea typeface="Montserrat"/>
                <a:cs typeface="Montserrat"/>
                <a:sym typeface="Montserrat"/>
              </a:rPr>
              <a:t>Распределение активов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8"/>
          <p:cNvSpPr txBox="1"/>
          <p:nvPr>
            <p:ph idx="1" type="body"/>
          </p:nvPr>
        </p:nvSpPr>
        <p:spPr>
          <a:xfrm>
            <a:off x="628650" y="1369225"/>
            <a:ext cx="7886700" cy="20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Принципы инвестирования, которых следует придерживаться: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AutoNum type="arabicPeriod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…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AutoNum type="arabicPeriod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…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AutoNum type="arabicPeriod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...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82" name="Google Shape;282;p18"/>
          <p:cNvSpPr txBox="1"/>
          <p:nvPr>
            <p:ph type="title"/>
          </p:nvPr>
        </p:nvSpPr>
        <p:spPr>
          <a:xfrm>
            <a:off x="1223325" y="524700"/>
            <a:ext cx="6155100" cy="56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ru" sz="2400">
                <a:latin typeface="Montserrat"/>
                <a:ea typeface="Montserrat"/>
                <a:cs typeface="Montserrat"/>
                <a:sym typeface="Montserrat"/>
              </a:rPr>
              <a:t>Принципы инвестирования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7" name="Google Shape;287;p19"/>
          <p:cNvGraphicFramePr/>
          <p:nvPr/>
        </p:nvGraphicFramePr>
        <p:xfrm>
          <a:off x="301722" y="132937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{4B0887F7-35E2-4DF5-ACF4-D935356B7390}</a:tableStyleId>
              </a:tblPr>
              <a:tblGrid>
                <a:gridCol w="757925"/>
                <a:gridCol w="522375"/>
                <a:gridCol w="522375"/>
                <a:gridCol w="522375"/>
                <a:gridCol w="522375"/>
                <a:gridCol w="522375"/>
                <a:gridCol w="522375"/>
                <a:gridCol w="829625"/>
                <a:gridCol w="606875"/>
                <a:gridCol w="522375"/>
                <a:gridCol w="850125"/>
                <a:gridCol w="845000"/>
                <a:gridCol w="972875"/>
              </a:tblGrid>
              <a:tr h="191600"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Месяц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ru" sz="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Доходы</a:t>
                      </a:r>
                      <a:endParaRPr sz="1100" u="none" cap="none" strike="noStrike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 hMerge="1"/>
                <a:tc hMerge="1"/>
                <a:tc grid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ru" sz="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Расходы</a:t>
                      </a:r>
                      <a:endParaRPr sz="1100" u="none" cap="none" strike="noStrike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 hMerge="1"/>
                <a:tc hMerge="1"/>
                <a:tc hMerge="1"/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Денежный поток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Остаток на банк. счетах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ru" sz="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Инвестиции</a:t>
                      </a:r>
                      <a:endParaRPr sz="1100" u="none" cap="none" strike="noStrike"/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 hMerge="1"/>
                <a:tc hMerge="1"/>
              </a:tr>
              <a:tr h="46945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Доход 1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Доход 2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Доход 3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Текущие расходы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Крупные покупки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Кредиты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Страхование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Инвестиции 1 (напр, ИИС)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Инвестиции 2 (напр, Бр. Счет)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Инвестиции 3 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</a:tr>
              <a:tr h="346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Входящий остаток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</a:tr>
              <a:tr h="1916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Январь 2020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</a:tr>
              <a:tr h="1916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Февраль 2020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330 000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</a:tr>
              <a:tr h="1916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Март 2020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360 000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</a:tr>
              <a:tr h="1916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Апрель 2020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340 000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</a:tr>
              <a:tr h="1916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Май 2020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60 000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-30 000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310 000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</a:tr>
              <a:tr h="1916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Июнь 2020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340 000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</a:tr>
              <a:tr h="1916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Июль 2020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340 000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</a:tr>
              <a:tr h="1916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Август 2020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370 000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</a:tr>
              <a:tr h="1916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Сентябрь 2020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400 000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</a:tr>
              <a:tr h="1916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Октябрь 2020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400 000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</a:tr>
              <a:tr h="1916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Ноябрь 2020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430 000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</a:tr>
              <a:tr h="1916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Декабрь 2020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60 000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-30 000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400 000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i="0" lang="ru" sz="8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FCD2"/>
                    </a:solidFill>
                  </a:tcPr>
                </a:tc>
              </a:tr>
            </a:tbl>
          </a:graphicData>
        </a:graphic>
      </p:graphicFrame>
      <p:sp>
        <p:nvSpPr>
          <p:cNvPr id="288" name="Google Shape;288;p19"/>
          <p:cNvSpPr txBox="1"/>
          <p:nvPr>
            <p:ph type="title"/>
          </p:nvPr>
        </p:nvSpPr>
        <p:spPr>
          <a:xfrm>
            <a:off x="1223325" y="524700"/>
            <a:ext cx="6155100" cy="56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ru" sz="2400">
                <a:latin typeface="Montserrat"/>
                <a:ea typeface="Montserrat"/>
                <a:cs typeface="Montserrat"/>
                <a:sym typeface="Montserrat"/>
              </a:rPr>
              <a:t>Движение денежных средств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"/>
          <p:cNvSpPr txBox="1"/>
          <p:nvPr>
            <p:ph type="title"/>
          </p:nvPr>
        </p:nvSpPr>
        <p:spPr>
          <a:xfrm>
            <a:off x="1223325" y="524700"/>
            <a:ext cx="3934500" cy="56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ru" sz="2400">
                <a:latin typeface="Montserrat"/>
                <a:ea typeface="Montserrat"/>
                <a:cs typeface="Montserrat"/>
                <a:sym typeface="Montserrat"/>
              </a:rPr>
              <a:t>Исходные данные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182" name="Google Shape;182;p2"/>
          <p:cNvGraphicFramePr/>
          <p:nvPr/>
        </p:nvGraphicFramePr>
        <p:xfrm>
          <a:off x="1223318" y="126802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{4B0887F7-35E2-4DF5-ACF4-D935356B7390}</a:tableStyleId>
              </a:tblPr>
              <a:tblGrid>
                <a:gridCol w="4855300"/>
                <a:gridCol w="1520775"/>
              </a:tblGrid>
              <a:tr h="209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ФИ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Пол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Возраст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Семейное положение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Возраст супруга/ги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18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Дети, родственники на иждивении, возраст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ctr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1.   </a:t>
                      </a:r>
                      <a:b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</a:br>
                      <a: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2.</a:t>
                      </a:r>
                      <a:b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</a:br>
                      <a: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3.</a:t>
                      </a:r>
                      <a:b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</a:br>
                      <a: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4.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Город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Род занятости</a:t>
                      </a:r>
                      <a:endParaRPr i="0" sz="1200" u="none" cap="none" strike="noStrike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Род занятости супруга/ги</a:t>
                      </a:r>
                      <a:endParaRPr i="0" sz="1200" u="none" cap="none" strike="noStrike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Срок занятости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Риски потери работы: низкие, средние, высокие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Перспективы карьерного развития: низкие, средние, высокие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Оценочный срок поиска эквивалентной работы (в месяцах)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Тестирование на склонность к риску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i="0" lang="ru" sz="12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7150" marB="0" marR="7150" marL="7150" anchor="b">
                    <a:lnL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D143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0"/>
          <p:cNvSpPr txBox="1"/>
          <p:nvPr>
            <p:ph idx="1" type="body"/>
          </p:nvPr>
        </p:nvSpPr>
        <p:spPr>
          <a:xfrm>
            <a:off x="642975" y="1201825"/>
            <a:ext cx="8231100" cy="3841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ru" sz="900">
                <a:latin typeface="Montserrat"/>
                <a:ea typeface="Montserrat"/>
                <a:cs typeface="Montserrat"/>
                <a:sym typeface="Montserrat"/>
              </a:rPr>
              <a:t>Пример:</a:t>
            </a:r>
            <a:endParaRPr sz="900">
              <a:latin typeface="Montserrat"/>
              <a:ea typeface="Montserrat"/>
              <a:cs typeface="Montserrat"/>
              <a:sym typeface="Montserrat"/>
            </a:endParaRPr>
          </a:p>
          <a:p>
            <a:pPr indent="-361950" lvl="0" marL="3810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AutoNum type="arabicPeriod"/>
            </a:pPr>
            <a:r>
              <a:rPr lang="ru" sz="900">
                <a:latin typeface="Montserrat"/>
                <a:ea typeface="Montserrat"/>
                <a:cs typeface="Montserrat"/>
                <a:sym typeface="Montserrat"/>
              </a:rPr>
              <a:t>Март: Начать/продолжить вести учет доходов, используя…</a:t>
            </a:r>
            <a:endParaRPr sz="900">
              <a:latin typeface="Montserrat"/>
              <a:ea typeface="Montserrat"/>
              <a:cs typeface="Montserrat"/>
              <a:sym typeface="Montserrat"/>
            </a:endParaRPr>
          </a:p>
          <a:p>
            <a:pPr indent="-361950" lvl="0" marL="3810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AutoNum type="arabicPeriod"/>
            </a:pPr>
            <a:r>
              <a:rPr lang="ru" sz="900">
                <a:latin typeface="Montserrat"/>
                <a:ea typeface="Montserrat"/>
                <a:cs typeface="Montserrat"/>
                <a:sym typeface="Montserrat"/>
              </a:rPr>
              <a:t>Март: Сократить расходы на Х%</a:t>
            </a:r>
            <a:endParaRPr sz="900">
              <a:latin typeface="Montserrat"/>
              <a:ea typeface="Montserrat"/>
              <a:cs typeface="Montserrat"/>
              <a:sym typeface="Montserrat"/>
            </a:endParaRPr>
          </a:p>
          <a:p>
            <a:pPr indent="-361950" lvl="0" marL="3810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AutoNum type="arabicPeriod"/>
            </a:pPr>
            <a:r>
              <a:rPr lang="ru" sz="900">
                <a:latin typeface="Montserrat"/>
                <a:ea typeface="Montserrat"/>
                <a:cs typeface="Montserrat"/>
                <a:sym typeface="Montserrat"/>
              </a:rPr>
              <a:t>Апрель: Открыть дебетовую карту с ежемесячным % на остаток и ежемесячно откладывать Х руб. для формирования резервного фонда</a:t>
            </a:r>
            <a:endParaRPr sz="900">
              <a:latin typeface="Montserrat"/>
              <a:ea typeface="Montserrat"/>
              <a:cs typeface="Montserrat"/>
              <a:sym typeface="Montserrat"/>
            </a:endParaRPr>
          </a:p>
          <a:p>
            <a:pPr indent="-361950" lvl="0" marL="3810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AutoNum type="arabicPeriod"/>
            </a:pPr>
            <a:r>
              <a:rPr lang="ru" sz="900">
                <a:latin typeface="Montserrat"/>
                <a:ea typeface="Montserrat"/>
                <a:cs typeface="Montserrat"/>
                <a:sym typeface="Montserrat"/>
              </a:rPr>
              <a:t>Апрель: Оформить страхование жизни, страхование квартиры и пр.</a:t>
            </a:r>
            <a:endParaRPr sz="900">
              <a:latin typeface="Montserrat"/>
              <a:ea typeface="Montserrat"/>
              <a:cs typeface="Montserrat"/>
              <a:sym typeface="Montserrat"/>
            </a:endParaRPr>
          </a:p>
          <a:p>
            <a:pPr indent="-361950" lvl="0" marL="3810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AutoNum type="arabicPeriod"/>
            </a:pPr>
            <a:r>
              <a:rPr lang="ru" sz="900">
                <a:latin typeface="Montserrat"/>
                <a:ea typeface="Montserrat"/>
                <a:cs typeface="Montserrat"/>
                <a:sym typeface="Montserrat"/>
              </a:rPr>
              <a:t>Май: Ежемесячно откладывать Х руб. для инвестирования для реализации долгосрочных целей</a:t>
            </a:r>
            <a:endParaRPr sz="900">
              <a:latin typeface="Montserrat"/>
              <a:ea typeface="Montserrat"/>
              <a:cs typeface="Montserrat"/>
              <a:sym typeface="Montserrat"/>
            </a:endParaRPr>
          </a:p>
          <a:p>
            <a:pPr indent="-361950" lvl="0" marL="3810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AutoNum type="arabicPeriod"/>
            </a:pPr>
            <a:r>
              <a:rPr lang="ru" sz="900">
                <a:latin typeface="Montserrat"/>
                <a:ea typeface="Montserrat"/>
                <a:cs typeface="Montserrat"/>
                <a:sym typeface="Montserrat"/>
              </a:rPr>
              <a:t>Май: Собрать необходимые документы для получения налогового вычета и подать декларацию и заявление в налоговую инспекцию</a:t>
            </a:r>
            <a:endParaRPr sz="900">
              <a:latin typeface="Montserrat"/>
              <a:ea typeface="Montserrat"/>
              <a:cs typeface="Montserrat"/>
              <a:sym typeface="Montserrat"/>
            </a:endParaRPr>
          </a:p>
          <a:p>
            <a:pPr indent="-361950" lvl="0" marL="3810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AutoNum type="arabicPeriod"/>
            </a:pPr>
            <a:r>
              <a:rPr lang="ru" sz="900">
                <a:latin typeface="Montserrat"/>
                <a:ea typeface="Montserrat"/>
                <a:cs typeface="Montserrat"/>
                <a:sym typeface="Montserrat"/>
              </a:rPr>
              <a:t>Июнь: Выбрать подходящего брокера</a:t>
            </a:r>
            <a:endParaRPr sz="900">
              <a:latin typeface="Montserrat"/>
              <a:ea typeface="Montserrat"/>
              <a:cs typeface="Montserrat"/>
              <a:sym typeface="Montserrat"/>
            </a:endParaRPr>
          </a:p>
          <a:p>
            <a:pPr indent="-361950" lvl="0" marL="3810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AutoNum type="arabicPeriod"/>
            </a:pPr>
            <a:r>
              <a:rPr lang="ru" sz="900">
                <a:latin typeface="Montserrat"/>
                <a:ea typeface="Montserrat"/>
                <a:cs typeface="Montserrat"/>
                <a:sym typeface="Montserrat"/>
              </a:rPr>
              <a:t>Июнь: Открыть и пополнить брокерский счет</a:t>
            </a:r>
            <a:endParaRPr sz="900">
              <a:latin typeface="Montserrat"/>
              <a:ea typeface="Montserrat"/>
              <a:cs typeface="Montserrat"/>
              <a:sym typeface="Montserrat"/>
            </a:endParaRPr>
          </a:p>
          <a:p>
            <a:pPr indent="-361950" lvl="0" marL="3810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AutoNum type="arabicPeriod"/>
            </a:pPr>
            <a:r>
              <a:rPr lang="ru" sz="900">
                <a:latin typeface="Montserrat"/>
                <a:ea typeface="Montserrat"/>
                <a:cs typeface="Montserrat"/>
                <a:sym typeface="Montserrat"/>
              </a:rPr>
              <a:t>Июнь: Купить ценные бумаги на брокерский счет согласно разработанному распределению активов</a:t>
            </a:r>
            <a:endParaRPr sz="900">
              <a:latin typeface="Montserrat"/>
              <a:ea typeface="Montserrat"/>
              <a:cs typeface="Montserrat"/>
              <a:sym typeface="Montserrat"/>
            </a:endParaRPr>
          </a:p>
          <a:p>
            <a:pPr indent="-361950" lvl="0" marL="3810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AutoNum type="arabicPeriod"/>
            </a:pPr>
            <a:r>
              <a:rPr lang="ru" sz="900">
                <a:latin typeface="Montserrat"/>
                <a:ea typeface="Montserrat"/>
                <a:cs typeface="Montserrat"/>
                <a:sym typeface="Montserrat"/>
              </a:rPr>
              <a:t>Сентябрь: раз в квартал пополнять брокерский счет согласно разработанному распределению активов</a:t>
            </a:r>
            <a:endParaRPr sz="900">
              <a:latin typeface="Montserrat"/>
              <a:ea typeface="Montserrat"/>
              <a:cs typeface="Montserrat"/>
              <a:sym typeface="Montserrat"/>
            </a:endParaRPr>
          </a:p>
          <a:p>
            <a:pPr indent="-361950" lvl="0" marL="3810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AutoNum type="arabicPeriod"/>
            </a:pPr>
            <a:r>
              <a:rPr lang="ru" sz="900">
                <a:latin typeface="Montserrat"/>
                <a:ea typeface="Montserrat"/>
                <a:cs typeface="Montserrat"/>
                <a:sym typeface="Montserrat"/>
              </a:rPr>
              <a:t>Декабрь: пополнение брокерского счета согласно разработанному распределению активов</a:t>
            </a:r>
            <a:endParaRPr sz="900">
              <a:latin typeface="Montserrat"/>
              <a:ea typeface="Montserrat"/>
              <a:cs typeface="Montserrat"/>
              <a:sym typeface="Montserrat"/>
            </a:endParaRPr>
          </a:p>
          <a:p>
            <a:pPr indent="-361950" lvl="0" marL="3810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AutoNum type="arabicPeriod"/>
            </a:pPr>
            <a:r>
              <a:rPr lang="ru" sz="900">
                <a:latin typeface="Montserrat"/>
                <a:ea typeface="Montserrat"/>
                <a:cs typeface="Montserrat"/>
                <a:sym typeface="Montserrat"/>
              </a:rPr>
              <a:t>Апрель следующего года: собрать необходимые документы для получения налогового вычета, в т. ч. для вычета по ИИС, и подать декларацию и заявление в налоговую инспекцию</a:t>
            </a:r>
            <a:endParaRPr sz="900">
              <a:latin typeface="Montserrat"/>
              <a:ea typeface="Montserrat"/>
              <a:cs typeface="Montserrat"/>
              <a:sym typeface="Montserrat"/>
            </a:endParaRPr>
          </a:p>
          <a:p>
            <a:pPr indent="-361950" lvl="0" marL="3810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ontserrat"/>
              <a:buAutoNum type="arabicPeriod"/>
            </a:pPr>
            <a:r>
              <a:rPr lang="ru" sz="900">
                <a:latin typeface="Montserrat"/>
                <a:ea typeface="Montserrat"/>
                <a:cs typeface="Montserrat"/>
                <a:sym typeface="Montserrat"/>
              </a:rPr>
              <a:t>Июнь следующего года: ребалансировка инвестиционного портфеля</a:t>
            </a:r>
            <a:endParaRPr sz="900"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0" marL="381000" rtl="0" algn="l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t/>
            </a:r>
            <a:endParaRPr sz="10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94" name="Google Shape;294;p20"/>
          <p:cNvSpPr txBox="1"/>
          <p:nvPr>
            <p:ph type="title"/>
          </p:nvPr>
        </p:nvSpPr>
        <p:spPr>
          <a:xfrm>
            <a:off x="1223325" y="524700"/>
            <a:ext cx="6155100" cy="56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Предполагаемый план действий на ближайший год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21"/>
          <p:cNvSpPr txBox="1"/>
          <p:nvPr>
            <p:ph idx="1" type="body"/>
          </p:nvPr>
        </p:nvSpPr>
        <p:spPr>
          <a:xfrm>
            <a:off x="628650" y="1369225"/>
            <a:ext cx="8042100" cy="20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68300" lvl="0" marL="381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Font typeface="Open Sans"/>
              <a:buAutoNum type="arabicPeriod"/>
            </a:pPr>
            <a:r>
              <a:rPr lang="ru" sz="1000">
                <a:latin typeface="Open Sans"/>
                <a:ea typeface="Open Sans"/>
                <a:cs typeface="Open Sans"/>
                <a:sym typeface="Open Sans"/>
              </a:rPr>
              <a:t>...</a:t>
            </a:r>
            <a:endParaRPr sz="1000">
              <a:latin typeface="Open Sans"/>
              <a:ea typeface="Open Sans"/>
              <a:cs typeface="Open Sans"/>
              <a:sym typeface="Open Sans"/>
            </a:endParaRPr>
          </a:p>
          <a:p>
            <a:pPr indent="-368300" lvl="0" marL="381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Font typeface="Montserrat"/>
              <a:buAutoNum type="arabicPeriod"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…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indent="-368300" lvl="0" marL="381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Font typeface="Montserrat"/>
              <a:buAutoNum type="arabicPeriod"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…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Подробный пример можно посмотреть по ссылке: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ru" sz="12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https://docs.google.com/document/d/1k3uLS18qYCUkv869IEMwU7zroI1_63ux9hUJiDbQZY8/edit?ts=5ea6f55a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0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00" name="Google Shape;300;p21"/>
          <p:cNvSpPr txBox="1"/>
          <p:nvPr>
            <p:ph type="title"/>
          </p:nvPr>
        </p:nvSpPr>
        <p:spPr>
          <a:xfrm>
            <a:off x="1223325" y="524700"/>
            <a:ext cx="6155100" cy="56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Предполагаемый план действий на последующие годы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7" name="Google Shape;187;p3"/>
          <p:cNvGraphicFramePr/>
          <p:nvPr/>
        </p:nvGraphicFramePr>
        <p:xfrm>
          <a:off x="1147654" y="9530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{4B0887F7-35E2-4DF5-ACF4-D935356B7390}</a:tableStyleId>
              </a:tblPr>
              <a:tblGrid>
                <a:gridCol w="1933750"/>
                <a:gridCol w="1933750"/>
                <a:gridCol w="1490600"/>
                <a:gridCol w="1490600"/>
              </a:tblGrid>
              <a:tr h="243375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Вид дохода/расхода</a:t>
                      </a:r>
                      <a:endParaRPr b="1"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Ежемесячная сумма, руб.</a:t>
                      </a:r>
                      <a:endParaRPr b="1"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Ежегодная сумма, руб.</a:t>
                      </a:r>
                      <a:endParaRPr b="1"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</a:tr>
              <a:tr h="134450"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Вы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Основной доход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445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Доп. доход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4450"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Ваш супруг/гражданский супруг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Основной доход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150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Доп. доход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4450"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Другое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Доход от аренды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790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….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7900">
                <a:tc gridSpan="2"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Итого доходы</a:t>
                      </a:r>
                      <a:endParaRPr b="1"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EFDA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b="1"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b="1"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EFDA"/>
                    </a:solidFill>
                  </a:tcPr>
                </a:tc>
              </a:tr>
              <a:tr h="119775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7900">
                <a:tc rowSpan="7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Обязательные расходы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Жилье (в т. ч. коммун. расходы)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790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Питание (в т. ч. вне дома)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790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Здоровье, красота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790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Транспорт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790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Образование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790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Оплата кредитов/ипотек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790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Прочее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7900">
                <a:tc rowSpan="4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Фонд на крупные покупки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Дом (в т.ч. ремонт)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790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Техника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790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Отпуск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790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Прочее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7900">
                <a:tc rowSpan="5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Необязательные расходы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Одежда, обувь, аксессуары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790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Косметология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790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Досуг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790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Подарки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790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Прочее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 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7900">
                <a:tc gridSpan="2"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Итого расходы</a:t>
                      </a:r>
                      <a:endParaRPr b="1"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4D6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b="1"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b="1"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4D6"/>
                    </a:solidFill>
                  </a:tcPr>
                </a:tc>
              </a:tr>
              <a:tr h="147900">
                <a:tc gridSpan="2"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Денежный поток</a:t>
                      </a:r>
                      <a:endParaRPr b="1"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b="1"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i="0" lang="ru" sz="900" u="none" cap="none" strike="noStrike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b="1"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5450" marB="0" marR="5450" marL="545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</a:tr>
            </a:tbl>
          </a:graphicData>
        </a:graphic>
      </p:graphicFrame>
      <p:sp>
        <p:nvSpPr>
          <p:cNvPr id="188" name="Google Shape;188;p3"/>
          <p:cNvSpPr txBox="1"/>
          <p:nvPr>
            <p:ph type="title"/>
          </p:nvPr>
        </p:nvSpPr>
        <p:spPr>
          <a:xfrm>
            <a:off x="1223350" y="317200"/>
            <a:ext cx="5282400" cy="56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ru" sz="2400">
                <a:latin typeface="Montserrat"/>
                <a:ea typeface="Montserrat"/>
                <a:cs typeface="Montserrat"/>
                <a:sym typeface="Montserrat"/>
              </a:rPr>
              <a:t>Структура доходов и расходов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4"/>
          <p:cNvSpPr txBox="1"/>
          <p:nvPr>
            <p:ph idx="1" type="body"/>
          </p:nvPr>
        </p:nvSpPr>
        <p:spPr>
          <a:xfrm>
            <a:off x="628650" y="1369225"/>
            <a:ext cx="7886700" cy="20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Выводы по текущим доходам и расходам и возможностям их оптимизации: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AutoNum type="arabicPeriod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…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AutoNum type="arabicPeriod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…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AutoNum type="arabicPeriod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...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4" name="Google Shape;194;p4"/>
          <p:cNvSpPr txBox="1"/>
          <p:nvPr>
            <p:ph type="title"/>
          </p:nvPr>
        </p:nvSpPr>
        <p:spPr>
          <a:xfrm>
            <a:off x="1223325" y="524700"/>
            <a:ext cx="6155100" cy="56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ru" sz="2400">
                <a:latin typeface="Montserrat"/>
                <a:ea typeface="Montserrat"/>
                <a:cs typeface="Montserrat"/>
                <a:sym typeface="Montserrat"/>
              </a:rPr>
              <a:t>Оптимизация доходов и расходов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9" name="Google Shape;199;p5"/>
          <p:cNvGraphicFramePr/>
          <p:nvPr/>
        </p:nvGraphicFramePr>
        <p:xfrm>
          <a:off x="386051" y="141330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{4B0887F7-35E2-4DF5-ACF4-D935356B7390}</a:tableStyleId>
              </a:tblPr>
              <a:tblGrid>
                <a:gridCol w="1482875"/>
                <a:gridCol w="894125"/>
                <a:gridCol w="1460450"/>
                <a:gridCol w="1082100"/>
                <a:gridCol w="1112150"/>
                <a:gridCol w="1001950"/>
                <a:gridCol w="1282500"/>
              </a:tblGrid>
              <a:tr h="922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1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Название актива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1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Валюта актива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ctr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1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Текущая рыночная стоимость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ctr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1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Затраты на содержание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ctr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1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Доход актива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1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в год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ctr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1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Доходность, %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ctr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1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Связанная финансовая 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1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цель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ctr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</a:tr>
              <a:tr h="253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3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3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3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3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3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3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37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1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ИТОГО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1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00" name="Google Shape;200;p5"/>
          <p:cNvSpPr txBox="1"/>
          <p:nvPr>
            <p:ph type="title"/>
          </p:nvPr>
        </p:nvSpPr>
        <p:spPr>
          <a:xfrm>
            <a:off x="1223325" y="524700"/>
            <a:ext cx="6155100" cy="56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ru" sz="2400">
                <a:latin typeface="Montserrat"/>
                <a:ea typeface="Montserrat"/>
                <a:cs typeface="Montserrat"/>
                <a:sym typeface="Montserrat"/>
              </a:rPr>
              <a:t>Анализ активов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6"/>
          <p:cNvSpPr txBox="1"/>
          <p:nvPr>
            <p:ph idx="1" type="body"/>
          </p:nvPr>
        </p:nvSpPr>
        <p:spPr>
          <a:xfrm>
            <a:off x="628650" y="1369225"/>
            <a:ext cx="7886700" cy="20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Выводы по текущим активам и возможностям их оптимизации: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AutoNum type="arabicPeriod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…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AutoNum type="arabicPeriod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…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AutoNum type="arabicPeriod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...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6" name="Google Shape;206;p6"/>
          <p:cNvSpPr txBox="1"/>
          <p:nvPr>
            <p:ph type="title"/>
          </p:nvPr>
        </p:nvSpPr>
        <p:spPr>
          <a:xfrm>
            <a:off x="1223325" y="524700"/>
            <a:ext cx="6155100" cy="56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ru" sz="2400">
                <a:latin typeface="Montserrat"/>
                <a:ea typeface="Montserrat"/>
                <a:cs typeface="Montserrat"/>
                <a:sym typeface="Montserrat"/>
              </a:rPr>
              <a:t>Оптимизация активов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1" name="Google Shape;211;p7"/>
          <p:cNvGraphicFramePr/>
          <p:nvPr/>
        </p:nvGraphicFramePr>
        <p:xfrm>
          <a:off x="474759" y="163468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{4B0887F7-35E2-4DF5-ACF4-D935356B7390}</a:tableStyleId>
              </a:tblPr>
              <a:tblGrid>
                <a:gridCol w="1398850"/>
                <a:gridCol w="932575"/>
                <a:gridCol w="932575"/>
                <a:gridCol w="932575"/>
                <a:gridCol w="932575"/>
                <a:gridCol w="932575"/>
                <a:gridCol w="1046300"/>
                <a:gridCol w="932575"/>
              </a:tblGrid>
              <a:tr h="262850"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1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Название пассива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1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Сумма долга</a:t>
                      </a:r>
                      <a:endParaRPr sz="11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14300" marB="14300" marR="21425" marL="21425" anchor="ctr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1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Срок</a:t>
                      </a:r>
                      <a:endParaRPr sz="11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14300" marB="14300" marR="21425" marL="21425" anchor="ctr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 hMerge="1"/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100" u="none" cap="none" strike="noStrike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Годовой %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ctr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100" u="none" cap="none" strike="noStrike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Сумма оплаты</a:t>
                      </a:r>
                      <a:endParaRPr sz="1100" u="none" cap="none" strike="noStrike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T="14300" marB="14300" marR="21425" marL="21425" anchor="ctr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 hMerge="1"/>
              </a:tr>
              <a:tr h="49365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1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Всего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ctr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1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Остаток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ctr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1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Всего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ctr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100" u="none" cap="none" strike="noStrike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Остаток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ctr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1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Ежемесячная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ctr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1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Годовая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ctr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BF7"/>
                    </a:solidFill>
                  </a:tcPr>
                </a:tc>
              </a:tr>
              <a:tr h="262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62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62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62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62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62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6285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1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ИТОГО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100" u="none" cap="none" strike="noStrike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0</a:t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 u="none" cap="none" strike="noStrike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14300" marB="14300" marR="21425" marL="2142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12" name="Google Shape;212;p7"/>
          <p:cNvSpPr txBox="1"/>
          <p:nvPr>
            <p:ph type="title"/>
          </p:nvPr>
        </p:nvSpPr>
        <p:spPr>
          <a:xfrm>
            <a:off x="1223325" y="524700"/>
            <a:ext cx="6155100" cy="56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ru" sz="2400">
                <a:latin typeface="Montserrat"/>
                <a:ea typeface="Montserrat"/>
                <a:cs typeface="Montserrat"/>
                <a:sym typeface="Montserrat"/>
              </a:rPr>
              <a:t>Анализ пассивов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8"/>
          <p:cNvSpPr txBox="1"/>
          <p:nvPr>
            <p:ph idx="1" type="body"/>
          </p:nvPr>
        </p:nvSpPr>
        <p:spPr>
          <a:xfrm>
            <a:off x="628650" y="1369225"/>
            <a:ext cx="7886700" cy="20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Выводы по текущим задолженностям и возможностям их оптимизации: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AutoNum type="arabicPeriod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…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AutoNum type="arabicPeriod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…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AutoNum type="arabicPeriod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...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8" name="Google Shape;218;p8"/>
          <p:cNvSpPr txBox="1"/>
          <p:nvPr>
            <p:ph type="title"/>
          </p:nvPr>
        </p:nvSpPr>
        <p:spPr>
          <a:xfrm>
            <a:off x="1223325" y="524700"/>
            <a:ext cx="6155100" cy="56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ru" sz="2400">
                <a:latin typeface="Montserrat"/>
                <a:ea typeface="Montserrat"/>
                <a:cs typeface="Montserrat"/>
                <a:sym typeface="Montserrat"/>
              </a:rPr>
              <a:t>Оптимизация пассивов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9"/>
          <p:cNvSpPr txBox="1"/>
          <p:nvPr>
            <p:ph idx="1" type="body"/>
          </p:nvPr>
        </p:nvSpPr>
        <p:spPr>
          <a:xfrm>
            <a:off x="628650" y="1369225"/>
            <a:ext cx="7886700" cy="20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Выводы по имеющемуся резервному фонду*: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AutoNum type="arabicPeriod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…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AutoNum type="arabicPeriod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…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AutoNum type="arabicPeriod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...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24" name="Google Shape;224;p9"/>
          <p:cNvSpPr txBox="1"/>
          <p:nvPr>
            <p:ph type="title"/>
          </p:nvPr>
        </p:nvSpPr>
        <p:spPr>
          <a:xfrm>
            <a:off x="1223325" y="524700"/>
            <a:ext cx="6155100" cy="56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ru" sz="2400">
                <a:latin typeface="Montserrat"/>
                <a:ea typeface="Montserrat"/>
                <a:cs typeface="Montserrat"/>
                <a:sym typeface="Montserrat"/>
              </a:rPr>
              <a:t>Резервный фонд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25" name="Google Shape;225;p9"/>
          <p:cNvSpPr txBox="1"/>
          <p:nvPr>
            <p:ph idx="1" type="body"/>
          </p:nvPr>
        </p:nvSpPr>
        <p:spPr>
          <a:xfrm>
            <a:off x="720000" y="4156125"/>
            <a:ext cx="7609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" sz="1300">
                <a:latin typeface="Montserrat"/>
                <a:ea typeface="Montserrat"/>
                <a:cs typeface="Montserrat"/>
                <a:sym typeface="Montserrat"/>
              </a:rPr>
              <a:t>*Напишите, как вы посчитали, что вам необходим именно такой резервный фонд, как вы планируете его создавать (сколько времени, какими суммами), если он еще не создан, как вы планируете его хранить?</a:t>
            </a:r>
            <a:endParaRPr sz="13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